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2"/>
  </p:notesMasterIdLst>
  <p:handoutMasterIdLst>
    <p:handoutMasterId r:id="rId23"/>
  </p:handoutMasterIdLst>
  <p:sldIdLst>
    <p:sldId id="362" r:id="rId2"/>
    <p:sldId id="424" r:id="rId3"/>
    <p:sldId id="435" r:id="rId4"/>
    <p:sldId id="436" r:id="rId5"/>
    <p:sldId id="434" r:id="rId6"/>
    <p:sldId id="432" r:id="rId7"/>
    <p:sldId id="433" r:id="rId8"/>
    <p:sldId id="427" r:id="rId9"/>
    <p:sldId id="438" r:id="rId10"/>
    <p:sldId id="437" r:id="rId11"/>
    <p:sldId id="373" r:id="rId12"/>
    <p:sldId id="439" r:id="rId13"/>
    <p:sldId id="440" r:id="rId14"/>
    <p:sldId id="441" r:id="rId15"/>
    <p:sldId id="442" r:id="rId16"/>
    <p:sldId id="443" r:id="rId17"/>
    <p:sldId id="444" r:id="rId18"/>
    <p:sldId id="384" r:id="rId19"/>
    <p:sldId id="445" r:id="rId20"/>
    <p:sldId id="446" r:id="rId21"/>
  </p:sldIdLst>
  <p:sldSz cx="9144000" cy="6858000" type="screen4x3"/>
  <p:notesSz cx="6858000" cy="9144000"/>
  <p:defaultTextStyle>
    <a:defPPr>
      <a:defRPr lang="es-CO"/>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421" autoAdjust="0"/>
    <p:restoredTop sz="91000" autoAdjust="0"/>
  </p:normalViewPr>
  <p:slideViewPr>
    <p:cSldViewPr>
      <p:cViewPr>
        <p:scale>
          <a:sx n="57" d="100"/>
          <a:sy n="57" d="100"/>
        </p:scale>
        <p:origin x="-1512" y="-29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7" d="100"/>
          <a:sy n="57" d="100"/>
        </p:scale>
        <p:origin x="-252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s-ES"/>
          </a:p>
        </p:txBody>
      </p:sp>
      <p:sp>
        <p:nvSpPr>
          <p:cNvPr id="2457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charset="0"/>
              </a:defRPr>
            </a:lvl1pPr>
          </a:lstStyle>
          <a:p>
            <a:pPr>
              <a:defRPr/>
            </a:pPr>
            <a:endParaRPr lang="es-ES"/>
          </a:p>
        </p:txBody>
      </p:sp>
      <p:sp>
        <p:nvSpPr>
          <p:cNvPr id="2458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charset="0"/>
              </a:defRPr>
            </a:lvl1pPr>
          </a:lstStyle>
          <a:p>
            <a:pPr>
              <a:defRPr/>
            </a:pPr>
            <a:endParaRPr lang="es-ES"/>
          </a:p>
        </p:txBody>
      </p:sp>
      <p:sp>
        <p:nvSpPr>
          <p:cNvPr id="2458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charset="0"/>
              </a:defRPr>
            </a:lvl1pPr>
          </a:lstStyle>
          <a:p>
            <a:pPr>
              <a:defRPr/>
            </a:pPr>
            <a:fld id="{2AF4FFB9-5C56-4929-9DE3-2BC5CA063349}" type="slidenum">
              <a:rPr lang="es-ES"/>
              <a:pPr>
                <a:defRPr/>
              </a:pPr>
              <a:t>‹#›</a:t>
            </a:fld>
            <a:endParaRPr lang="es-ES"/>
          </a:p>
        </p:txBody>
      </p:sp>
    </p:spTree>
    <p:extLst>
      <p:ext uri="{BB962C8B-B14F-4D97-AF65-F5344CB8AC3E}">
        <p14:creationId xmlns:p14="http://schemas.microsoft.com/office/powerpoint/2010/main" val="37888535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s-ES"/>
          </a:p>
        </p:txBody>
      </p:sp>
      <p:sp>
        <p:nvSpPr>
          <p:cNvPr id="2253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charset="0"/>
              </a:defRPr>
            </a:lvl1pPr>
          </a:lstStyle>
          <a:p>
            <a:pPr>
              <a:defRPr/>
            </a:pPr>
            <a:endParaRPr lang="es-ES"/>
          </a:p>
        </p:txBody>
      </p:sp>
      <p:sp>
        <p:nvSpPr>
          <p:cNvPr id="378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253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2253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charset="0"/>
              </a:defRPr>
            </a:lvl1pPr>
          </a:lstStyle>
          <a:p>
            <a:pPr>
              <a:defRPr/>
            </a:pPr>
            <a:endParaRPr lang="es-ES"/>
          </a:p>
        </p:txBody>
      </p:sp>
      <p:sp>
        <p:nvSpPr>
          <p:cNvPr id="2253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charset="0"/>
              </a:defRPr>
            </a:lvl1pPr>
          </a:lstStyle>
          <a:p>
            <a:pPr>
              <a:defRPr/>
            </a:pPr>
            <a:fld id="{C68197EC-A6BB-47CE-BF4F-3C3F9D20B6DD}" type="slidenum">
              <a:rPr lang="es-ES"/>
              <a:pPr>
                <a:defRPr/>
              </a:pPr>
              <a:t>‹#›</a:t>
            </a:fld>
            <a:endParaRPr lang="es-ES"/>
          </a:p>
        </p:txBody>
      </p:sp>
    </p:spTree>
    <p:extLst>
      <p:ext uri="{BB962C8B-B14F-4D97-AF65-F5344CB8AC3E}">
        <p14:creationId xmlns:p14="http://schemas.microsoft.com/office/powerpoint/2010/main" val="34254896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pPr>
              <a:defRPr/>
            </a:pPr>
            <a:fld id="{C68197EC-A6BB-47CE-BF4F-3C3F9D20B6DD}" type="slidenum">
              <a:rPr lang="es-ES" smtClean="0"/>
              <a:pPr>
                <a:defRPr/>
              </a:pPr>
              <a:t>14</a:t>
            </a:fld>
            <a:endParaRPr lang="es-ES"/>
          </a:p>
        </p:txBody>
      </p:sp>
    </p:spTree>
    <p:extLst>
      <p:ext uri="{BB962C8B-B14F-4D97-AF65-F5344CB8AC3E}">
        <p14:creationId xmlns:p14="http://schemas.microsoft.com/office/powerpoint/2010/main" val="42671734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spTree>
      <p:nvGrpSpPr>
        <p:cNvPr id="1" name=""/>
        <p:cNvGrpSpPr/>
        <p:nvPr/>
      </p:nvGrpSpPr>
      <p:grpSpPr>
        <a:xfrm>
          <a:off x="0" y="0"/>
          <a:ext cx="0" cy="0"/>
          <a:chOff x="0" y="0"/>
          <a:chExt cx="0" cy="0"/>
        </a:xfrm>
      </p:grpSpPr>
      <p:sp>
        <p:nvSpPr>
          <p:cNvPr id="3" name="CasellaDiTesto 12"/>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4"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5"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
        <p:nvSpPr>
          <p:cNvPr id="6" name="Segnaposto data 3"/>
          <p:cNvSpPr>
            <a:spLocks noGrp="1"/>
          </p:cNvSpPr>
          <p:nvPr>
            <p:ph type="dt" sz="half" idx="10"/>
          </p:nvPr>
        </p:nvSpPr>
        <p:spPr/>
        <p:txBody>
          <a:bodyPr/>
          <a:lstStyle>
            <a:lvl1pPr>
              <a:defRPr/>
            </a:lvl1pPr>
          </a:lstStyle>
          <a:p>
            <a:pPr>
              <a:defRPr/>
            </a:pPr>
            <a:endParaRPr lang="es-ES"/>
          </a:p>
        </p:txBody>
      </p:sp>
      <p:sp>
        <p:nvSpPr>
          <p:cNvPr id="7" name="Segnaposto piè di pagina 4"/>
          <p:cNvSpPr>
            <a:spLocks noGrp="1"/>
          </p:cNvSpPr>
          <p:nvPr>
            <p:ph type="ftr" sz="quarter" idx="11"/>
          </p:nvPr>
        </p:nvSpPr>
        <p:spPr/>
        <p:txBody>
          <a:bodyPr/>
          <a:lstStyle>
            <a:lvl1pPr>
              <a:defRPr/>
            </a:lvl1pPr>
          </a:lstStyle>
          <a:p>
            <a:pPr>
              <a:defRPr/>
            </a:pPr>
            <a:endParaRPr lang="es-ES"/>
          </a:p>
        </p:txBody>
      </p:sp>
      <p:sp>
        <p:nvSpPr>
          <p:cNvPr id="8" name="Segnaposto numero diapositiva 5"/>
          <p:cNvSpPr>
            <a:spLocks noGrp="1"/>
          </p:cNvSpPr>
          <p:nvPr>
            <p:ph type="sldNum" sz="quarter" idx="12"/>
          </p:nvPr>
        </p:nvSpPr>
        <p:spPr/>
        <p:txBody>
          <a:bodyPr/>
          <a:lstStyle>
            <a:lvl1pPr>
              <a:defRPr/>
            </a:lvl1pPr>
          </a:lstStyle>
          <a:p>
            <a:pPr>
              <a:defRPr/>
            </a:pPr>
            <a:fld id="{D7D0A27C-BF11-49D0-946F-3605A6AF4DCA}" type="slidenum">
              <a:rPr lang="es-ES"/>
              <a:pPr>
                <a:defRPr/>
              </a:pPr>
              <a:t>‹#›</a:t>
            </a:fld>
            <a:endParaRPr lang="es-E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olo e contenuto">
    <p:spTree>
      <p:nvGrpSpPr>
        <p:cNvPr id="1" name=""/>
        <p:cNvGrpSpPr/>
        <p:nvPr/>
      </p:nvGrpSpPr>
      <p:grpSpPr>
        <a:xfrm>
          <a:off x="0" y="0"/>
          <a:ext cx="0" cy="0"/>
          <a:chOff x="0" y="0"/>
          <a:chExt cx="0" cy="0"/>
        </a:xfrm>
      </p:grpSpPr>
      <p:sp>
        <p:nvSpPr>
          <p:cNvPr id="3" name="CasellaDiTesto 12"/>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4"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5"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
        <p:nvSpPr>
          <p:cNvPr id="6" name="Segnaposto data 3"/>
          <p:cNvSpPr>
            <a:spLocks noGrp="1"/>
          </p:cNvSpPr>
          <p:nvPr>
            <p:ph type="dt" sz="half" idx="10"/>
          </p:nvPr>
        </p:nvSpPr>
        <p:spPr/>
        <p:txBody>
          <a:bodyPr/>
          <a:lstStyle>
            <a:lvl1pPr>
              <a:defRPr/>
            </a:lvl1pPr>
          </a:lstStyle>
          <a:p>
            <a:pPr>
              <a:defRPr/>
            </a:pPr>
            <a:endParaRPr lang="es-ES"/>
          </a:p>
        </p:txBody>
      </p:sp>
      <p:sp>
        <p:nvSpPr>
          <p:cNvPr id="7" name="Segnaposto piè di pagina 4"/>
          <p:cNvSpPr>
            <a:spLocks noGrp="1"/>
          </p:cNvSpPr>
          <p:nvPr>
            <p:ph type="ftr" sz="quarter" idx="11"/>
          </p:nvPr>
        </p:nvSpPr>
        <p:spPr/>
        <p:txBody>
          <a:bodyPr/>
          <a:lstStyle>
            <a:lvl1pPr>
              <a:defRPr/>
            </a:lvl1pPr>
          </a:lstStyle>
          <a:p>
            <a:pPr>
              <a:defRPr/>
            </a:pPr>
            <a:endParaRPr lang="es-ES"/>
          </a:p>
        </p:txBody>
      </p:sp>
      <p:sp>
        <p:nvSpPr>
          <p:cNvPr id="8" name="Segnaposto numero diapositiva 5"/>
          <p:cNvSpPr>
            <a:spLocks noGrp="1"/>
          </p:cNvSpPr>
          <p:nvPr>
            <p:ph type="sldNum" sz="quarter" idx="12"/>
          </p:nvPr>
        </p:nvSpPr>
        <p:spPr/>
        <p:txBody>
          <a:bodyPr/>
          <a:lstStyle>
            <a:lvl1pPr>
              <a:defRPr/>
            </a:lvl1pPr>
          </a:lstStyle>
          <a:p>
            <a:pPr>
              <a:defRPr/>
            </a:pPr>
            <a:fld id="{3AB6B4D7-53A1-45F5-9C8E-93E80EAC08EE}" type="slidenum">
              <a:rPr lang="es-ES"/>
              <a:pPr>
                <a:defRPr/>
              </a:pPr>
              <a:t>‹#›</a:t>
            </a:fld>
            <a:endParaRPr lang="es-E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olo titolo">
    <p:spTree>
      <p:nvGrpSpPr>
        <p:cNvPr id="1" name=""/>
        <p:cNvGrpSpPr/>
        <p:nvPr/>
      </p:nvGrpSpPr>
      <p:grpSpPr>
        <a:xfrm>
          <a:off x="0" y="0"/>
          <a:ext cx="0" cy="0"/>
          <a:chOff x="0" y="0"/>
          <a:chExt cx="0" cy="0"/>
        </a:xfrm>
      </p:grpSpPr>
      <p:sp>
        <p:nvSpPr>
          <p:cNvPr id="3" name="CasellaDiTesto 12"/>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4"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5"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
        <p:nvSpPr>
          <p:cNvPr id="6" name="Segnaposto data 2"/>
          <p:cNvSpPr>
            <a:spLocks noGrp="1"/>
          </p:cNvSpPr>
          <p:nvPr>
            <p:ph type="dt" sz="half" idx="10"/>
          </p:nvPr>
        </p:nvSpPr>
        <p:spPr/>
        <p:txBody>
          <a:bodyPr/>
          <a:lstStyle>
            <a:lvl1pPr>
              <a:defRPr/>
            </a:lvl1pPr>
          </a:lstStyle>
          <a:p>
            <a:pPr>
              <a:defRPr/>
            </a:pPr>
            <a:endParaRPr lang="es-ES"/>
          </a:p>
        </p:txBody>
      </p:sp>
      <p:sp>
        <p:nvSpPr>
          <p:cNvPr id="7" name="Segnaposto piè di pagina 3"/>
          <p:cNvSpPr>
            <a:spLocks noGrp="1"/>
          </p:cNvSpPr>
          <p:nvPr>
            <p:ph type="ftr" sz="quarter" idx="11"/>
          </p:nvPr>
        </p:nvSpPr>
        <p:spPr/>
        <p:txBody>
          <a:bodyPr/>
          <a:lstStyle>
            <a:lvl1pPr>
              <a:defRPr/>
            </a:lvl1pPr>
          </a:lstStyle>
          <a:p>
            <a:pPr>
              <a:defRPr/>
            </a:pPr>
            <a:endParaRPr lang="es-ES"/>
          </a:p>
        </p:txBody>
      </p:sp>
      <p:sp>
        <p:nvSpPr>
          <p:cNvPr id="8" name="Segnaposto numero diapositiva 4"/>
          <p:cNvSpPr>
            <a:spLocks noGrp="1"/>
          </p:cNvSpPr>
          <p:nvPr>
            <p:ph type="sldNum" sz="quarter" idx="12"/>
          </p:nvPr>
        </p:nvSpPr>
        <p:spPr/>
        <p:txBody>
          <a:bodyPr/>
          <a:lstStyle>
            <a:lvl1pPr>
              <a:defRPr/>
            </a:lvl1pPr>
          </a:lstStyle>
          <a:p>
            <a:pPr>
              <a:defRPr/>
            </a:pPr>
            <a:fld id="{D86B4D8F-5EBE-48CE-98CB-6A64D6D2EA94}" type="slidenum">
              <a:rPr lang="es-ES"/>
              <a:pPr>
                <a:defRPr/>
              </a:pPr>
              <a:t>‹#›</a:t>
            </a:fld>
            <a:endParaRPr lang="es-E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uota">
    <p:spTree>
      <p:nvGrpSpPr>
        <p:cNvPr id="1" name=""/>
        <p:cNvGrpSpPr/>
        <p:nvPr/>
      </p:nvGrpSpPr>
      <p:grpSpPr>
        <a:xfrm>
          <a:off x="0" y="0"/>
          <a:ext cx="0" cy="0"/>
          <a:chOff x="0" y="0"/>
          <a:chExt cx="0" cy="0"/>
        </a:xfrm>
      </p:grpSpPr>
      <p:sp>
        <p:nvSpPr>
          <p:cNvPr id="3" name="CasellaDiTesto 12"/>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4"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5"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
        <p:nvSpPr>
          <p:cNvPr id="6" name="Segnaposto data 1"/>
          <p:cNvSpPr>
            <a:spLocks noGrp="1"/>
          </p:cNvSpPr>
          <p:nvPr>
            <p:ph type="dt" sz="half" idx="10"/>
          </p:nvPr>
        </p:nvSpPr>
        <p:spPr/>
        <p:txBody>
          <a:bodyPr/>
          <a:lstStyle>
            <a:lvl1pPr>
              <a:defRPr/>
            </a:lvl1pPr>
          </a:lstStyle>
          <a:p>
            <a:pPr>
              <a:defRPr/>
            </a:pPr>
            <a:endParaRPr lang="es-ES"/>
          </a:p>
        </p:txBody>
      </p:sp>
      <p:sp>
        <p:nvSpPr>
          <p:cNvPr id="7" name="Segnaposto piè di pagina 2"/>
          <p:cNvSpPr>
            <a:spLocks noGrp="1"/>
          </p:cNvSpPr>
          <p:nvPr>
            <p:ph type="ftr" sz="quarter" idx="11"/>
          </p:nvPr>
        </p:nvSpPr>
        <p:spPr/>
        <p:txBody>
          <a:bodyPr/>
          <a:lstStyle>
            <a:lvl1pPr>
              <a:defRPr/>
            </a:lvl1pPr>
          </a:lstStyle>
          <a:p>
            <a:pPr>
              <a:defRPr/>
            </a:pPr>
            <a:endParaRPr lang="es-ES"/>
          </a:p>
        </p:txBody>
      </p:sp>
      <p:sp>
        <p:nvSpPr>
          <p:cNvPr id="8" name="Segnaposto numero diapositiva 3"/>
          <p:cNvSpPr>
            <a:spLocks noGrp="1"/>
          </p:cNvSpPr>
          <p:nvPr>
            <p:ph type="sldNum" sz="quarter" idx="12"/>
          </p:nvPr>
        </p:nvSpPr>
        <p:spPr/>
        <p:txBody>
          <a:bodyPr/>
          <a:lstStyle>
            <a:lvl1pPr>
              <a:defRPr/>
            </a:lvl1pPr>
          </a:lstStyle>
          <a:p>
            <a:pPr>
              <a:defRPr/>
            </a:pPr>
            <a:fld id="{BC55E66A-D490-4289-A82D-D5BE1E04162E}" type="slidenum">
              <a:rPr lang="es-ES"/>
              <a:pPr>
                <a:defRPr/>
              </a:pPr>
              <a:t>‹#›</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Dos objetos">
    <p:spTree>
      <p:nvGrpSpPr>
        <p:cNvPr id="1" name=""/>
        <p:cNvGrpSpPr/>
        <p:nvPr/>
      </p:nvGrpSpPr>
      <p:grpSpPr>
        <a:xfrm>
          <a:off x="0" y="0"/>
          <a:ext cx="0" cy="0"/>
          <a:chOff x="0" y="0"/>
          <a:chExt cx="0" cy="0"/>
        </a:xfrm>
      </p:grpSpPr>
      <p:sp>
        <p:nvSpPr>
          <p:cNvPr id="5" name="4 Marcador de fecha"/>
          <p:cNvSpPr>
            <a:spLocks noGrp="1"/>
          </p:cNvSpPr>
          <p:nvPr>
            <p:ph type="dt" sz="half" idx="10"/>
          </p:nvPr>
        </p:nvSpPr>
        <p:spPr/>
        <p:txBody>
          <a:bodyPr/>
          <a:lstStyle>
            <a:lvl1pPr>
              <a:defRPr/>
            </a:lvl1pPr>
          </a:lstStyle>
          <a:p>
            <a:pPr>
              <a:defRPr/>
            </a:pPr>
            <a:endParaRPr lang="es-CO" dirty="0"/>
          </a:p>
        </p:txBody>
      </p:sp>
      <p:sp>
        <p:nvSpPr>
          <p:cNvPr id="6" name="5 Marcador de pie de página"/>
          <p:cNvSpPr>
            <a:spLocks noGrp="1"/>
          </p:cNvSpPr>
          <p:nvPr>
            <p:ph type="ftr" sz="quarter" idx="11"/>
          </p:nvPr>
        </p:nvSpPr>
        <p:spPr/>
        <p:txBody>
          <a:bodyPr/>
          <a:lstStyle>
            <a:lvl1pPr>
              <a:defRPr/>
            </a:lvl1pPr>
          </a:lstStyle>
          <a:p>
            <a:pPr>
              <a:defRPr/>
            </a:pPr>
            <a:endParaRPr lang="es-CO"/>
          </a:p>
        </p:txBody>
      </p:sp>
      <p:sp>
        <p:nvSpPr>
          <p:cNvPr id="7" name="6 Marcador de número de diapositiva"/>
          <p:cNvSpPr>
            <a:spLocks noGrp="1"/>
          </p:cNvSpPr>
          <p:nvPr>
            <p:ph type="sldNum" sz="quarter" idx="12"/>
          </p:nvPr>
        </p:nvSpPr>
        <p:spPr/>
        <p:txBody>
          <a:bodyPr/>
          <a:lstStyle>
            <a:lvl1pPr>
              <a:defRPr/>
            </a:lvl1pPr>
          </a:lstStyle>
          <a:p>
            <a:pPr>
              <a:defRPr/>
            </a:pPr>
            <a:fld id="{C214611D-8B3E-47A4-8EDD-2B1AC262E3C8}" type="slidenum">
              <a:rPr lang="es-CO"/>
              <a:pPr>
                <a:defRPr/>
              </a:pPr>
              <a:t>‹#›</a:t>
            </a:fld>
            <a:endParaRPr lang="es-CO"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Times New Roman" charset="0"/>
              </a:defRPr>
            </a:lvl1pPr>
          </a:lstStyle>
          <a:p>
            <a:pPr>
              <a:defRPr/>
            </a:pPr>
            <a:endParaRPr lang="es-ES"/>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Times New Roman" charset="0"/>
              </a:defRPr>
            </a:lvl1pPr>
          </a:lstStyle>
          <a:p>
            <a:pPr>
              <a:defRPr/>
            </a:pPr>
            <a:endParaRPr lang="es-ES"/>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Times New Roman" charset="0"/>
              </a:defRPr>
            </a:lvl1pPr>
          </a:lstStyle>
          <a:p>
            <a:pPr>
              <a:defRPr/>
            </a:pPr>
            <a:fld id="{57B2C737-2B0C-43D4-9D8E-0E159A808EAB}" type="slidenum">
              <a:rPr lang="es-ES"/>
              <a:pPr>
                <a:defRPr/>
              </a:pPr>
              <a:t>‹#›</a:t>
            </a:fld>
            <a:endParaRPr lang="es-ES"/>
          </a:p>
        </p:txBody>
      </p:sp>
      <p:sp>
        <p:nvSpPr>
          <p:cNvPr id="9" name="CasellaDiTesto 8"/>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10"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11"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1028"/>
          <p:cNvSpPr>
            <a:spLocks noGrp="1" noChangeArrowheads="1"/>
          </p:cNvSpPr>
          <p:nvPr>
            <p:ph type="subTitle" idx="4294967295"/>
          </p:nvPr>
        </p:nvSpPr>
        <p:spPr>
          <a:xfrm>
            <a:off x="0" y="3636963"/>
            <a:ext cx="8964613" cy="2384425"/>
          </a:xfrm>
          <a:prstGeom prst="rect">
            <a:avLst/>
          </a:prstGeom>
        </p:spPr>
        <p:txBody>
          <a:bodyPr/>
          <a:lstStyle/>
          <a:p>
            <a:pPr algn="ctr" eaLnBrk="1" fontAlgn="auto" hangingPunct="1">
              <a:spcAft>
                <a:spcPts val="0"/>
              </a:spcAft>
              <a:buFont typeface="Arial" pitchFamily="34" charset="0"/>
              <a:buNone/>
              <a:defRPr/>
            </a:pPr>
            <a:r>
              <a:rPr lang="es-CO" sz="4400" b="1" dirty="0">
                <a:latin typeface="+mj-lt"/>
              </a:rPr>
              <a:t>Ciencia, Tecnología e Investigación</a:t>
            </a:r>
            <a:endParaRPr lang="es-ES_tradnl" sz="4400" b="1" dirty="0" smtClean="0">
              <a:latin typeface="+mj-lt"/>
            </a:endParaRPr>
          </a:p>
        </p:txBody>
      </p:sp>
      <p:pic>
        <p:nvPicPr>
          <p:cNvPr id="7171" name="Picture 2"/>
          <p:cNvPicPr>
            <a:picLocks noChangeAspect="1" noChangeArrowheads="1"/>
          </p:cNvPicPr>
          <p:nvPr/>
        </p:nvPicPr>
        <p:blipFill>
          <a:blip r:embed="rId2"/>
          <a:srcRect/>
          <a:stretch>
            <a:fillRect/>
          </a:stretch>
        </p:blipFill>
        <p:spPr bwMode="auto">
          <a:xfrm>
            <a:off x="0" y="1196975"/>
            <a:ext cx="9144000" cy="2303463"/>
          </a:xfrm>
          <a:prstGeom prst="rect">
            <a:avLst/>
          </a:prstGeom>
          <a:noFill/>
          <a:ln w="12700">
            <a:noFill/>
            <a:miter lim="800000"/>
            <a:headEnd type="none" w="sm" len="sm"/>
            <a:tailEnd type="none" w="sm" len="sm"/>
          </a:ln>
        </p:spPr>
      </p:pic>
      <p:sp>
        <p:nvSpPr>
          <p:cNvPr id="4" name="3 Marcador de número de diapositiva"/>
          <p:cNvSpPr>
            <a:spLocks noGrp="1"/>
          </p:cNvSpPr>
          <p:nvPr>
            <p:ph type="sldNum" sz="quarter" idx="12"/>
          </p:nvPr>
        </p:nvSpPr>
        <p:spPr/>
        <p:txBody>
          <a:bodyPr/>
          <a:lstStyle/>
          <a:p>
            <a:pPr>
              <a:defRPr/>
            </a:pPr>
            <a:fld id="{D7D0A27C-BF11-49D0-946F-3605A6AF4DCA}" type="slidenum">
              <a:rPr lang="es-ES" smtClean="0"/>
              <a:pPr>
                <a:defRPr/>
              </a:pPr>
              <a:t>1</a:t>
            </a:fld>
            <a:endParaRPr lang="es-ES"/>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52">
                                            <p:txEl>
                                              <p:pRg st="0" end="0"/>
                                            </p:txEl>
                                          </p:spTgt>
                                        </p:tgtEl>
                                        <p:attrNameLst>
                                          <p:attrName>style.visibility</p:attrName>
                                        </p:attrNameLst>
                                      </p:cBhvr>
                                      <p:to>
                                        <p:strVal val="visible"/>
                                      </p:to>
                                    </p:set>
                                    <p:animEffect transition="in" filter="barn(inVertical)">
                                      <p:cBhvr>
                                        <p:cTn id="7" dur="1600"/>
                                        <p:tgtEl>
                                          <p:spTgt spid="205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7171"/>
                                        </p:tgtEl>
                                        <p:attrNameLst>
                                          <p:attrName>style.visibility</p:attrName>
                                        </p:attrNameLst>
                                      </p:cBhvr>
                                      <p:to>
                                        <p:strVal val="visible"/>
                                      </p:to>
                                    </p:set>
                                    <p:animEffect transition="in" filter="barn(inVertical)">
                                      <p:cBhvr>
                                        <p:cTn id="10" dur="18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bwMode="auto">
          <a:xfrm>
            <a:off x="0" y="549275"/>
            <a:ext cx="9144000" cy="854075"/>
          </a:xfrm>
          <a:prstGeom prst="rect">
            <a:avLst/>
          </a:prstGeom>
          <a:noFill/>
          <a:ln>
            <a:miter lim="800000"/>
            <a:headEnd/>
            <a:tailEnd/>
          </a:ln>
        </p:spPr>
        <p:txBody>
          <a:bodyPr/>
          <a:lstStyle/>
          <a:p>
            <a:pPr eaLnBrk="1" hangingPunct="1"/>
            <a:r>
              <a:rPr lang="es-CO" dirty="0" smtClean="0"/>
              <a:t>La Tecnología</a:t>
            </a:r>
            <a:endParaRPr lang="es-ES" dirty="0" smtClean="0"/>
          </a:p>
        </p:txBody>
      </p:sp>
      <p:sp>
        <p:nvSpPr>
          <p:cNvPr id="19459" name="Rectangle 3"/>
          <p:cNvSpPr>
            <a:spLocks noGrp="1" noChangeArrowheads="1"/>
          </p:cNvSpPr>
          <p:nvPr>
            <p:ph idx="4294967295"/>
          </p:nvPr>
        </p:nvSpPr>
        <p:spPr bwMode="auto">
          <a:xfrm>
            <a:off x="395536" y="1556792"/>
            <a:ext cx="8208912" cy="2133600"/>
          </a:xfrm>
          <a:prstGeom prst="rect">
            <a:avLst/>
          </a:prstGeom>
          <a:noFill/>
          <a:ln>
            <a:miter lim="800000"/>
            <a:headEnd/>
            <a:tailEnd/>
          </a:ln>
        </p:spPr>
        <p:txBody>
          <a:bodyPr/>
          <a:lstStyle/>
          <a:p>
            <a:pPr algn="just"/>
            <a:r>
              <a:rPr lang="es-ES" sz="2000" dirty="0">
                <a:latin typeface="Arial" pitchFamily="34" charset="0"/>
                <a:cs typeface="Arial" pitchFamily="34" charset="0"/>
              </a:rPr>
              <a:t>La tecnología surge al analizar con una concepción científica y dentro de un cierto marco económico y sociocultural, determinado temas técnicos. En el pasado generalmente la ciencia y la técnica marcharon separadamente sin complementarse.</a:t>
            </a:r>
          </a:p>
          <a:p>
            <a:pPr algn="just"/>
            <a:r>
              <a:rPr lang="es-ES" sz="2000" dirty="0">
                <a:latin typeface="Arial" pitchFamily="34" charset="0"/>
                <a:cs typeface="Arial" pitchFamily="34" charset="0"/>
              </a:rPr>
              <a:t>La tecnología moderna, o simplemente la tecnología, nace con el desarrollo de la ciencia, y la complementariedad entre ambas se acrecienta cada ves más.</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933056"/>
            <a:ext cx="5109617" cy="2795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85481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1000" fill="hold"/>
                                        <p:tgtEl>
                                          <p:spTgt spid="4098"/>
                                        </p:tgtEl>
                                        <p:attrNameLst>
                                          <p:attrName>ppt_w</p:attrName>
                                        </p:attrNameLst>
                                      </p:cBhvr>
                                      <p:tavLst>
                                        <p:tav tm="0">
                                          <p:val>
                                            <p:fltVal val="0"/>
                                          </p:val>
                                        </p:tav>
                                        <p:tav tm="100000">
                                          <p:val>
                                            <p:strVal val="#ppt_w"/>
                                          </p:val>
                                        </p:tav>
                                      </p:tavLst>
                                    </p:anim>
                                    <p:anim calcmode="lin" valueType="num">
                                      <p:cBhvr>
                                        <p:cTn id="8" dur="1000" fill="hold"/>
                                        <p:tgtEl>
                                          <p:spTgt spid="4098"/>
                                        </p:tgtEl>
                                        <p:attrNameLst>
                                          <p:attrName>ppt_h</p:attrName>
                                        </p:attrNameLst>
                                      </p:cBhvr>
                                      <p:tavLst>
                                        <p:tav tm="0">
                                          <p:val>
                                            <p:fltVal val="0"/>
                                          </p:val>
                                        </p:tav>
                                        <p:tav tm="100000">
                                          <p:val>
                                            <p:strVal val="#ppt_h"/>
                                          </p:val>
                                        </p:tav>
                                      </p:tavLst>
                                    </p:anim>
                                    <p:anim calcmode="lin" valueType="num">
                                      <p:cBhvr>
                                        <p:cTn id="9" dur="1000" fill="hold"/>
                                        <p:tgtEl>
                                          <p:spTgt spid="4098"/>
                                        </p:tgtEl>
                                        <p:attrNameLst>
                                          <p:attrName>style.rotation</p:attrName>
                                        </p:attrNameLst>
                                      </p:cBhvr>
                                      <p:tavLst>
                                        <p:tav tm="0">
                                          <p:val>
                                            <p:fltVal val="90"/>
                                          </p:val>
                                        </p:tav>
                                        <p:tav tm="100000">
                                          <p:val>
                                            <p:fltVal val="0"/>
                                          </p:val>
                                        </p:tav>
                                      </p:tavLst>
                                    </p:anim>
                                    <p:animEffect transition="in" filter="fade">
                                      <p:cBhvr>
                                        <p:cTn id="10" dur="1000"/>
                                        <p:tgtEl>
                                          <p:spTgt spid="409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9459">
                                            <p:bg/>
                                          </p:spTgt>
                                        </p:tgtEl>
                                        <p:attrNameLst>
                                          <p:attrName>style.visibility</p:attrName>
                                        </p:attrNameLst>
                                      </p:cBhvr>
                                      <p:to>
                                        <p:strVal val="visible"/>
                                      </p:to>
                                    </p:set>
                                    <p:anim calcmode="lin" valueType="num">
                                      <p:cBhvr>
                                        <p:cTn id="13" dur="1000" fill="hold"/>
                                        <p:tgtEl>
                                          <p:spTgt spid="19459">
                                            <p:bg/>
                                          </p:spTgt>
                                        </p:tgtEl>
                                        <p:attrNameLst>
                                          <p:attrName>ppt_w</p:attrName>
                                        </p:attrNameLst>
                                      </p:cBhvr>
                                      <p:tavLst>
                                        <p:tav tm="0">
                                          <p:val>
                                            <p:fltVal val="0"/>
                                          </p:val>
                                        </p:tav>
                                        <p:tav tm="100000">
                                          <p:val>
                                            <p:strVal val="#ppt_w"/>
                                          </p:val>
                                        </p:tav>
                                      </p:tavLst>
                                    </p:anim>
                                    <p:anim calcmode="lin" valueType="num">
                                      <p:cBhvr>
                                        <p:cTn id="14" dur="1000" fill="hold"/>
                                        <p:tgtEl>
                                          <p:spTgt spid="19459">
                                            <p:bg/>
                                          </p:spTgt>
                                        </p:tgtEl>
                                        <p:attrNameLst>
                                          <p:attrName>ppt_h</p:attrName>
                                        </p:attrNameLst>
                                      </p:cBhvr>
                                      <p:tavLst>
                                        <p:tav tm="0">
                                          <p:val>
                                            <p:fltVal val="0"/>
                                          </p:val>
                                        </p:tav>
                                        <p:tav tm="100000">
                                          <p:val>
                                            <p:strVal val="#ppt_h"/>
                                          </p:val>
                                        </p:tav>
                                      </p:tavLst>
                                    </p:anim>
                                    <p:anim calcmode="lin" valueType="num">
                                      <p:cBhvr>
                                        <p:cTn id="15" dur="1000" fill="hold"/>
                                        <p:tgtEl>
                                          <p:spTgt spid="19459">
                                            <p:bg/>
                                          </p:spTgt>
                                        </p:tgtEl>
                                        <p:attrNameLst>
                                          <p:attrName>style.rotation</p:attrName>
                                        </p:attrNameLst>
                                      </p:cBhvr>
                                      <p:tavLst>
                                        <p:tav tm="0">
                                          <p:val>
                                            <p:fltVal val="90"/>
                                          </p:val>
                                        </p:tav>
                                        <p:tav tm="100000">
                                          <p:val>
                                            <p:fltVal val="0"/>
                                          </p:val>
                                        </p:tav>
                                      </p:tavLst>
                                    </p:anim>
                                    <p:animEffect transition="in" filter="fade">
                                      <p:cBhvr>
                                        <p:cTn id="16" dur="1000"/>
                                        <p:tgtEl>
                                          <p:spTgt spid="19459">
                                            <p:bg/>
                                          </p:spTgt>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9459">
                                            <p:txEl>
                                              <p:pRg st="0" end="0"/>
                                            </p:txEl>
                                          </p:spTgt>
                                        </p:tgtEl>
                                        <p:attrNameLst>
                                          <p:attrName>style.visibility</p:attrName>
                                        </p:attrNameLst>
                                      </p:cBhvr>
                                      <p:to>
                                        <p:strVal val="visible"/>
                                      </p:to>
                                    </p:set>
                                    <p:anim calcmode="lin" valueType="num">
                                      <p:cBhvr>
                                        <p:cTn id="19" dur="1000" fill="hold"/>
                                        <p:tgtEl>
                                          <p:spTgt spid="19459">
                                            <p:txEl>
                                              <p:pRg st="0" end="0"/>
                                            </p:txEl>
                                          </p:spTgt>
                                        </p:tgtEl>
                                        <p:attrNameLst>
                                          <p:attrName>ppt_w</p:attrName>
                                        </p:attrNameLst>
                                      </p:cBhvr>
                                      <p:tavLst>
                                        <p:tav tm="0">
                                          <p:val>
                                            <p:fltVal val="0"/>
                                          </p:val>
                                        </p:tav>
                                        <p:tav tm="100000">
                                          <p:val>
                                            <p:strVal val="#ppt_w"/>
                                          </p:val>
                                        </p:tav>
                                      </p:tavLst>
                                    </p:anim>
                                    <p:anim calcmode="lin" valueType="num">
                                      <p:cBhvr>
                                        <p:cTn id="20" dur="1000" fill="hold"/>
                                        <p:tgtEl>
                                          <p:spTgt spid="19459">
                                            <p:txEl>
                                              <p:pRg st="0" end="0"/>
                                            </p:txEl>
                                          </p:spTgt>
                                        </p:tgtEl>
                                        <p:attrNameLst>
                                          <p:attrName>ppt_h</p:attrName>
                                        </p:attrNameLst>
                                      </p:cBhvr>
                                      <p:tavLst>
                                        <p:tav tm="0">
                                          <p:val>
                                            <p:fltVal val="0"/>
                                          </p:val>
                                        </p:tav>
                                        <p:tav tm="100000">
                                          <p:val>
                                            <p:strVal val="#ppt_h"/>
                                          </p:val>
                                        </p:tav>
                                      </p:tavLst>
                                    </p:anim>
                                    <p:anim calcmode="lin" valueType="num">
                                      <p:cBhvr>
                                        <p:cTn id="21" dur="1000" fill="hold"/>
                                        <p:tgtEl>
                                          <p:spTgt spid="19459">
                                            <p:txEl>
                                              <p:pRg st="0" end="0"/>
                                            </p:txEl>
                                          </p:spTgt>
                                        </p:tgtEl>
                                        <p:attrNameLst>
                                          <p:attrName>style.rotation</p:attrName>
                                        </p:attrNameLst>
                                      </p:cBhvr>
                                      <p:tavLst>
                                        <p:tav tm="0">
                                          <p:val>
                                            <p:fltVal val="90"/>
                                          </p:val>
                                        </p:tav>
                                        <p:tav tm="100000">
                                          <p:val>
                                            <p:fltVal val="0"/>
                                          </p:val>
                                        </p:tav>
                                      </p:tavLst>
                                    </p:anim>
                                    <p:animEffect transition="in" filter="fade">
                                      <p:cBhvr>
                                        <p:cTn id="22" dur="1000"/>
                                        <p:tgtEl>
                                          <p:spTgt spid="19459">
                                            <p:txEl>
                                              <p:pRg st="0" end="0"/>
                                            </p:txEl>
                                          </p:spTgt>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9459">
                                            <p:txEl>
                                              <p:pRg st="1" end="1"/>
                                            </p:txEl>
                                          </p:spTgt>
                                        </p:tgtEl>
                                        <p:attrNameLst>
                                          <p:attrName>style.visibility</p:attrName>
                                        </p:attrNameLst>
                                      </p:cBhvr>
                                      <p:to>
                                        <p:strVal val="visible"/>
                                      </p:to>
                                    </p:set>
                                    <p:anim calcmode="lin" valueType="num">
                                      <p:cBhvr>
                                        <p:cTn id="25" dur="1000" fill="hold"/>
                                        <p:tgtEl>
                                          <p:spTgt spid="19459">
                                            <p:txEl>
                                              <p:pRg st="1" end="1"/>
                                            </p:txEl>
                                          </p:spTgt>
                                        </p:tgtEl>
                                        <p:attrNameLst>
                                          <p:attrName>ppt_w</p:attrName>
                                        </p:attrNameLst>
                                      </p:cBhvr>
                                      <p:tavLst>
                                        <p:tav tm="0">
                                          <p:val>
                                            <p:fltVal val="0"/>
                                          </p:val>
                                        </p:tav>
                                        <p:tav tm="100000">
                                          <p:val>
                                            <p:strVal val="#ppt_w"/>
                                          </p:val>
                                        </p:tav>
                                      </p:tavLst>
                                    </p:anim>
                                    <p:anim calcmode="lin" valueType="num">
                                      <p:cBhvr>
                                        <p:cTn id="26" dur="1000" fill="hold"/>
                                        <p:tgtEl>
                                          <p:spTgt spid="19459">
                                            <p:txEl>
                                              <p:pRg st="1" end="1"/>
                                            </p:txEl>
                                          </p:spTgt>
                                        </p:tgtEl>
                                        <p:attrNameLst>
                                          <p:attrName>ppt_h</p:attrName>
                                        </p:attrNameLst>
                                      </p:cBhvr>
                                      <p:tavLst>
                                        <p:tav tm="0">
                                          <p:val>
                                            <p:fltVal val="0"/>
                                          </p:val>
                                        </p:tav>
                                        <p:tav tm="100000">
                                          <p:val>
                                            <p:strVal val="#ppt_h"/>
                                          </p:val>
                                        </p:tav>
                                      </p:tavLst>
                                    </p:anim>
                                    <p:anim calcmode="lin" valueType="num">
                                      <p:cBhvr>
                                        <p:cTn id="27" dur="1000" fill="hold"/>
                                        <p:tgtEl>
                                          <p:spTgt spid="19459">
                                            <p:txEl>
                                              <p:pRg st="1" end="1"/>
                                            </p:txEl>
                                          </p:spTgt>
                                        </p:tgtEl>
                                        <p:attrNameLst>
                                          <p:attrName>style.rotation</p:attrName>
                                        </p:attrNameLst>
                                      </p:cBhvr>
                                      <p:tavLst>
                                        <p:tav tm="0">
                                          <p:val>
                                            <p:fltVal val="90"/>
                                          </p:val>
                                        </p:tav>
                                        <p:tav tm="100000">
                                          <p:val>
                                            <p:fltVal val="0"/>
                                          </p:val>
                                        </p:tav>
                                      </p:tavLst>
                                    </p:anim>
                                    <p:animEffect transition="in" filter="fade">
                                      <p:cBhvr>
                                        <p:cTn id="28" dur="1000"/>
                                        <p:tgtEl>
                                          <p:spTgt spid="19459">
                                            <p:txEl>
                                              <p:pRg st="1" end="1"/>
                                            </p:txEl>
                                          </p:spTgt>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9458"/>
                                        </p:tgtEl>
                                        <p:attrNameLst>
                                          <p:attrName>style.visibility</p:attrName>
                                        </p:attrNameLst>
                                      </p:cBhvr>
                                      <p:to>
                                        <p:strVal val="visible"/>
                                      </p:to>
                                    </p:set>
                                    <p:anim calcmode="lin" valueType="num">
                                      <p:cBhvr>
                                        <p:cTn id="31" dur="1000" fill="hold"/>
                                        <p:tgtEl>
                                          <p:spTgt spid="19458"/>
                                        </p:tgtEl>
                                        <p:attrNameLst>
                                          <p:attrName>ppt_w</p:attrName>
                                        </p:attrNameLst>
                                      </p:cBhvr>
                                      <p:tavLst>
                                        <p:tav tm="0">
                                          <p:val>
                                            <p:fltVal val="0"/>
                                          </p:val>
                                        </p:tav>
                                        <p:tav tm="100000">
                                          <p:val>
                                            <p:strVal val="#ppt_w"/>
                                          </p:val>
                                        </p:tav>
                                      </p:tavLst>
                                    </p:anim>
                                    <p:anim calcmode="lin" valueType="num">
                                      <p:cBhvr>
                                        <p:cTn id="32" dur="1000" fill="hold"/>
                                        <p:tgtEl>
                                          <p:spTgt spid="19458"/>
                                        </p:tgtEl>
                                        <p:attrNameLst>
                                          <p:attrName>ppt_h</p:attrName>
                                        </p:attrNameLst>
                                      </p:cBhvr>
                                      <p:tavLst>
                                        <p:tav tm="0">
                                          <p:val>
                                            <p:fltVal val="0"/>
                                          </p:val>
                                        </p:tav>
                                        <p:tav tm="100000">
                                          <p:val>
                                            <p:strVal val="#ppt_h"/>
                                          </p:val>
                                        </p:tav>
                                      </p:tavLst>
                                    </p:anim>
                                    <p:anim calcmode="lin" valueType="num">
                                      <p:cBhvr>
                                        <p:cTn id="33" dur="1000" fill="hold"/>
                                        <p:tgtEl>
                                          <p:spTgt spid="19458"/>
                                        </p:tgtEl>
                                        <p:attrNameLst>
                                          <p:attrName>style.rotation</p:attrName>
                                        </p:attrNameLst>
                                      </p:cBhvr>
                                      <p:tavLst>
                                        <p:tav tm="0">
                                          <p:val>
                                            <p:fltVal val="90"/>
                                          </p:val>
                                        </p:tav>
                                        <p:tav tm="100000">
                                          <p:val>
                                            <p:fltVal val="0"/>
                                          </p:val>
                                        </p:tav>
                                      </p:tavLst>
                                    </p:anim>
                                    <p:animEffect transition="in" filter="fade">
                                      <p:cBhvr>
                                        <p:cTn id="34" dur="1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59" grpId="0" uiExpand="1"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 y="549275"/>
            <a:ext cx="9144000" cy="768350"/>
          </a:xfrm>
          <a:prstGeom prst="rect">
            <a:avLst/>
          </a:prstGeom>
          <a:noFill/>
          <a:ln w="9525">
            <a:noFill/>
            <a:miter lim="800000"/>
            <a:headEnd/>
            <a:tailEnd/>
          </a:ln>
        </p:spPr>
        <p:txBody>
          <a:bodyPr wrap="square">
            <a:spAutoFit/>
          </a:bodyPr>
          <a:lstStyle/>
          <a:p>
            <a:pPr algn="ctr"/>
            <a:r>
              <a:rPr lang="es-MX" sz="4400" dirty="0">
                <a:latin typeface="Arial" charset="0"/>
                <a:cs typeface="Arial" charset="0"/>
              </a:rPr>
              <a:t>Investigación Científica</a:t>
            </a:r>
            <a:endParaRPr lang="es-ES" sz="4400" dirty="0">
              <a:latin typeface="Arial" charset="0"/>
              <a:cs typeface="Arial" charset="0"/>
            </a:endParaRPr>
          </a:p>
        </p:txBody>
      </p:sp>
      <p:pic>
        <p:nvPicPr>
          <p:cNvPr id="6146"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17000" contrast="19000"/>
                    </a14:imgEffect>
                  </a14:imgLayer>
                </a14:imgProps>
              </a:ext>
              <a:ext uri="{28A0092B-C50C-407E-A947-70E740481C1C}">
                <a14:useLocalDpi xmlns:a14="http://schemas.microsoft.com/office/drawing/2010/main" val="0"/>
              </a:ext>
            </a:extLst>
          </a:blip>
          <a:srcRect/>
          <a:stretch>
            <a:fillRect/>
          </a:stretch>
        </p:blipFill>
        <p:spPr bwMode="auto">
          <a:xfrm>
            <a:off x="35496" y="1268760"/>
            <a:ext cx="9108504" cy="553016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219" name="Text Box 3"/>
          <p:cNvSpPr txBox="1">
            <a:spLocks noChangeArrowheads="1"/>
          </p:cNvSpPr>
          <p:nvPr/>
        </p:nvSpPr>
        <p:spPr bwMode="auto">
          <a:xfrm>
            <a:off x="899591" y="3861048"/>
            <a:ext cx="7866075" cy="2456057"/>
          </a:xfrm>
          <a:prstGeom prst="rect">
            <a:avLst/>
          </a:prstGeom>
          <a:noFill/>
          <a:ln w="9525">
            <a:noFill/>
            <a:miter lim="800000"/>
            <a:headEnd/>
            <a:tailEnd/>
          </a:ln>
        </p:spPr>
        <p:txBody>
          <a:bodyPr wrap="square">
            <a:spAutoFit/>
          </a:bodyPr>
          <a:lstStyle/>
          <a:p>
            <a:pPr algn="just">
              <a:lnSpc>
                <a:spcPct val="80000"/>
              </a:lnSpc>
            </a:pPr>
            <a:r>
              <a:rPr lang="es-ES" dirty="0">
                <a:latin typeface="Arial" pitchFamily="34" charset="0"/>
                <a:cs typeface="Arial" pitchFamily="34" charset="0"/>
              </a:rPr>
              <a:t>La investigación científica consiste en la búsqueda permanente de la verdad por métodos objetivos adecuados y precisos. Las diligencias para tal pesquisa deben llevarse a cabo concienzudamente, en forma cada vez más amplia y sin interrupción</a:t>
            </a:r>
            <a:r>
              <a:rPr lang="es-ES" dirty="0" smtClean="0">
                <a:latin typeface="Arial" pitchFamily="34" charset="0"/>
                <a:cs typeface="Arial" pitchFamily="34" charset="0"/>
              </a:rPr>
              <a:t>.</a:t>
            </a:r>
          </a:p>
          <a:p>
            <a:pPr algn="just">
              <a:lnSpc>
                <a:spcPct val="80000"/>
              </a:lnSpc>
            </a:pPr>
            <a:endParaRPr lang="es-ES" dirty="0">
              <a:latin typeface="Arial" pitchFamily="34" charset="0"/>
              <a:cs typeface="Arial" pitchFamily="34" charset="0"/>
            </a:endParaRPr>
          </a:p>
          <a:p>
            <a:pPr algn="just">
              <a:lnSpc>
                <a:spcPct val="80000"/>
              </a:lnSpc>
            </a:pPr>
            <a:r>
              <a:rPr lang="es-ES" dirty="0" smtClean="0">
                <a:latin typeface="Arial" pitchFamily="34" charset="0"/>
                <a:cs typeface="Arial" pitchFamily="34" charset="0"/>
              </a:rPr>
              <a:t>El </a:t>
            </a:r>
            <a:r>
              <a:rPr lang="es-ES" dirty="0">
                <a:latin typeface="Arial" pitchFamily="34" charset="0"/>
                <a:cs typeface="Arial" pitchFamily="34" charset="0"/>
              </a:rPr>
              <a:t>método científico indica el camino que se ha de transitar en esa </a:t>
            </a:r>
            <a:r>
              <a:rPr lang="es-ES" dirty="0" smtClean="0">
                <a:latin typeface="Arial" pitchFamily="34" charset="0"/>
                <a:cs typeface="Arial" pitchFamily="34" charset="0"/>
              </a:rPr>
              <a:t>investigación.</a:t>
            </a:r>
            <a:endParaRPr lang="es-ES" dirty="0">
              <a:latin typeface="Arial" pitchFamily="34" charset="0"/>
              <a:cs typeface="Arial" pitchFamily="34" charset="0"/>
            </a:endParaRPr>
          </a:p>
        </p:txBody>
      </p:sp>
      <p:sp>
        <p:nvSpPr>
          <p:cNvPr id="5" name="4 Marcador de número de diapositiva"/>
          <p:cNvSpPr>
            <a:spLocks noGrp="1"/>
          </p:cNvSpPr>
          <p:nvPr>
            <p:ph type="sldNum" sz="quarter" idx="12"/>
          </p:nvPr>
        </p:nvSpPr>
        <p:spPr/>
        <p:txBody>
          <a:bodyPr/>
          <a:lstStyle/>
          <a:p>
            <a:pPr>
              <a:defRPr/>
            </a:pPr>
            <a:fld id="{BC55E66A-D490-4289-A82D-D5BE1E04162E}" type="slidenum">
              <a:rPr lang="es-ES" smtClean="0"/>
              <a:pPr>
                <a:defRPr/>
              </a:pPr>
              <a:t>11</a:t>
            </a:fld>
            <a:endParaRPr lang="es-E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ppt_w</p:attrName>
                                        </p:attrNameLst>
                                      </p:cBhvr>
                                      <p:tavLst>
                                        <p:tav tm="0">
                                          <p:val>
                                            <p:fltVal val="0"/>
                                          </p:val>
                                        </p:tav>
                                        <p:tav tm="100000">
                                          <p:val>
                                            <p:strVal val="#ppt_w"/>
                                          </p:val>
                                        </p:tav>
                                      </p:tavLst>
                                    </p:anim>
                                    <p:anim calcmode="lin" valueType="num">
                                      <p:cBhvr>
                                        <p:cTn id="8" dur="1000" fill="hold"/>
                                        <p:tgtEl>
                                          <p:spTgt spid="9219"/>
                                        </p:tgtEl>
                                        <p:attrNameLst>
                                          <p:attrName>ppt_h</p:attrName>
                                        </p:attrNameLst>
                                      </p:cBhvr>
                                      <p:tavLst>
                                        <p:tav tm="0">
                                          <p:val>
                                            <p:fltVal val="0"/>
                                          </p:val>
                                        </p:tav>
                                        <p:tav tm="100000">
                                          <p:val>
                                            <p:strVal val="#ppt_h"/>
                                          </p:val>
                                        </p:tav>
                                      </p:tavLst>
                                    </p:anim>
                                    <p:anim calcmode="lin" valueType="num">
                                      <p:cBhvr>
                                        <p:cTn id="9" dur="1000" fill="hold"/>
                                        <p:tgtEl>
                                          <p:spTgt spid="9219"/>
                                        </p:tgtEl>
                                        <p:attrNameLst>
                                          <p:attrName>style.rotation</p:attrName>
                                        </p:attrNameLst>
                                      </p:cBhvr>
                                      <p:tavLst>
                                        <p:tav tm="0">
                                          <p:val>
                                            <p:fltVal val="90"/>
                                          </p:val>
                                        </p:tav>
                                        <p:tav tm="100000">
                                          <p:val>
                                            <p:fltVal val="0"/>
                                          </p:val>
                                        </p:tav>
                                      </p:tavLst>
                                    </p:anim>
                                    <p:animEffect transition="in" filter="fade">
                                      <p:cBhvr>
                                        <p:cTn id="10" dur="1000"/>
                                        <p:tgtEl>
                                          <p:spTgt spid="9219"/>
                                        </p:tgtEl>
                                      </p:cBhvr>
                                    </p:animEffect>
                                  </p:childTnLst>
                                </p:cTn>
                              </p:par>
                              <p:par>
                                <p:cTn id="11" presetID="31" presetClass="entr" presetSubtype="0" fill="hold" nodeType="withEffect">
                                  <p:stCondLst>
                                    <p:cond delay="0"/>
                                  </p:stCondLst>
                                  <p:childTnLst>
                                    <p:set>
                                      <p:cBhvr>
                                        <p:cTn id="12" dur="1" fill="hold">
                                          <p:stCondLst>
                                            <p:cond delay="0"/>
                                          </p:stCondLst>
                                        </p:cTn>
                                        <p:tgtEl>
                                          <p:spTgt spid="6146"/>
                                        </p:tgtEl>
                                        <p:attrNameLst>
                                          <p:attrName>style.visibility</p:attrName>
                                        </p:attrNameLst>
                                      </p:cBhvr>
                                      <p:to>
                                        <p:strVal val="visible"/>
                                      </p:to>
                                    </p:set>
                                    <p:anim calcmode="lin" valueType="num">
                                      <p:cBhvr>
                                        <p:cTn id="13" dur="1000" fill="hold"/>
                                        <p:tgtEl>
                                          <p:spTgt spid="6146"/>
                                        </p:tgtEl>
                                        <p:attrNameLst>
                                          <p:attrName>ppt_w</p:attrName>
                                        </p:attrNameLst>
                                      </p:cBhvr>
                                      <p:tavLst>
                                        <p:tav tm="0">
                                          <p:val>
                                            <p:fltVal val="0"/>
                                          </p:val>
                                        </p:tav>
                                        <p:tav tm="100000">
                                          <p:val>
                                            <p:strVal val="#ppt_w"/>
                                          </p:val>
                                        </p:tav>
                                      </p:tavLst>
                                    </p:anim>
                                    <p:anim calcmode="lin" valueType="num">
                                      <p:cBhvr>
                                        <p:cTn id="14" dur="1000" fill="hold"/>
                                        <p:tgtEl>
                                          <p:spTgt spid="6146"/>
                                        </p:tgtEl>
                                        <p:attrNameLst>
                                          <p:attrName>ppt_h</p:attrName>
                                        </p:attrNameLst>
                                      </p:cBhvr>
                                      <p:tavLst>
                                        <p:tav tm="0">
                                          <p:val>
                                            <p:fltVal val="0"/>
                                          </p:val>
                                        </p:tav>
                                        <p:tav tm="100000">
                                          <p:val>
                                            <p:strVal val="#ppt_h"/>
                                          </p:val>
                                        </p:tav>
                                      </p:tavLst>
                                    </p:anim>
                                    <p:anim calcmode="lin" valueType="num">
                                      <p:cBhvr>
                                        <p:cTn id="15" dur="1000" fill="hold"/>
                                        <p:tgtEl>
                                          <p:spTgt spid="6146"/>
                                        </p:tgtEl>
                                        <p:attrNameLst>
                                          <p:attrName>style.rotation</p:attrName>
                                        </p:attrNameLst>
                                      </p:cBhvr>
                                      <p:tavLst>
                                        <p:tav tm="0">
                                          <p:val>
                                            <p:fltVal val="90"/>
                                          </p:val>
                                        </p:tav>
                                        <p:tav tm="100000">
                                          <p:val>
                                            <p:fltVal val="0"/>
                                          </p:val>
                                        </p:tav>
                                      </p:tavLst>
                                    </p:anim>
                                    <p:animEffect transition="in" filter="fade">
                                      <p:cBhvr>
                                        <p:cTn id="16" dur="1000"/>
                                        <p:tgtEl>
                                          <p:spTgt spid="614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9218"/>
                                        </p:tgtEl>
                                        <p:attrNameLst>
                                          <p:attrName>style.visibility</p:attrName>
                                        </p:attrNameLst>
                                      </p:cBhvr>
                                      <p:to>
                                        <p:strVal val="visible"/>
                                      </p:to>
                                    </p:set>
                                    <p:anim calcmode="lin" valueType="num">
                                      <p:cBhvr>
                                        <p:cTn id="19" dur="1000" fill="hold"/>
                                        <p:tgtEl>
                                          <p:spTgt spid="9218"/>
                                        </p:tgtEl>
                                        <p:attrNameLst>
                                          <p:attrName>ppt_w</p:attrName>
                                        </p:attrNameLst>
                                      </p:cBhvr>
                                      <p:tavLst>
                                        <p:tav tm="0">
                                          <p:val>
                                            <p:fltVal val="0"/>
                                          </p:val>
                                        </p:tav>
                                        <p:tav tm="100000">
                                          <p:val>
                                            <p:strVal val="#ppt_w"/>
                                          </p:val>
                                        </p:tav>
                                      </p:tavLst>
                                    </p:anim>
                                    <p:anim calcmode="lin" valueType="num">
                                      <p:cBhvr>
                                        <p:cTn id="20" dur="1000" fill="hold"/>
                                        <p:tgtEl>
                                          <p:spTgt spid="9218"/>
                                        </p:tgtEl>
                                        <p:attrNameLst>
                                          <p:attrName>ppt_h</p:attrName>
                                        </p:attrNameLst>
                                      </p:cBhvr>
                                      <p:tavLst>
                                        <p:tav tm="0">
                                          <p:val>
                                            <p:fltVal val="0"/>
                                          </p:val>
                                        </p:tav>
                                        <p:tav tm="100000">
                                          <p:val>
                                            <p:strVal val="#ppt_h"/>
                                          </p:val>
                                        </p:tav>
                                      </p:tavLst>
                                    </p:anim>
                                    <p:anim calcmode="lin" valueType="num">
                                      <p:cBhvr>
                                        <p:cTn id="21" dur="1000" fill="hold"/>
                                        <p:tgtEl>
                                          <p:spTgt spid="9218"/>
                                        </p:tgtEl>
                                        <p:attrNameLst>
                                          <p:attrName>style.rotation</p:attrName>
                                        </p:attrNameLst>
                                      </p:cBhvr>
                                      <p:tavLst>
                                        <p:tav tm="0">
                                          <p:val>
                                            <p:fltVal val="90"/>
                                          </p:val>
                                        </p:tav>
                                        <p:tav tm="100000">
                                          <p:val>
                                            <p:fltVal val="0"/>
                                          </p:val>
                                        </p:tav>
                                      </p:tavLst>
                                    </p:anim>
                                    <p:animEffect transition="in" filter="fade">
                                      <p:cBhvr>
                                        <p:cTn id="22" dur="1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 y="549275"/>
            <a:ext cx="9144000" cy="768350"/>
          </a:xfrm>
          <a:prstGeom prst="rect">
            <a:avLst/>
          </a:prstGeom>
          <a:noFill/>
          <a:ln w="9525">
            <a:noFill/>
            <a:miter lim="800000"/>
            <a:headEnd/>
            <a:tailEnd/>
          </a:ln>
        </p:spPr>
        <p:txBody>
          <a:bodyPr wrap="square">
            <a:spAutoFit/>
          </a:bodyPr>
          <a:lstStyle/>
          <a:p>
            <a:pPr algn="ctr"/>
            <a:r>
              <a:rPr lang="es-MX" sz="4400" dirty="0">
                <a:latin typeface="Arial" charset="0"/>
                <a:cs typeface="Arial" charset="0"/>
              </a:rPr>
              <a:t>Investigación Científica</a:t>
            </a:r>
            <a:endParaRPr lang="es-ES" sz="4400" dirty="0">
              <a:latin typeface="Arial" charset="0"/>
              <a:cs typeface="Arial" charset="0"/>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13" y="1317624"/>
            <a:ext cx="9127587" cy="5549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219" name="Text Box 3"/>
          <p:cNvSpPr txBox="1">
            <a:spLocks noChangeArrowheads="1"/>
          </p:cNvSpPr>
          <p:nvPr/>
        </p:nvSpPr>
        <p:spPr bwMode="auto">
          <a:xfrm>
            <a:off x="3563888" y="1556792"/>
            <a:ext cx="5256584" cy="3785652"/>
          </a:xfrm>
          <a:prstGeom prst="rect">
            <a:avLst/>
          </a:prstGeom>
          <a:noFill/>
          <a:ln w="9525">
            <a:noFill/>
            <a:miter lim="800000"/>
            <a:headEnd/>
            <a:tailEnd/>
          </a:ln>
        </p:spPr>
        <p:txBody>
          <a:bodyPr wrap="square">
            <a:spAutoFit/>
          </a:bodyPr>
          <a:lstStyle/>
          <a:p>
            <a:pPr algn="just"/>
            <a:r>
              <a:rPr lang="es-ES" dirty="0">
                <a:latin typeface="Arial" pitchFamily="34" charset="0"/>
                <a:cs typeface="Arial" pitchFamily="34" charset="0"/>
              </a:rPr>
              <a:t>“La investigación científica, es la producción de nuevos conocimientos, mediante la aplicación del método científico, como proceso sistemático de fases y estrategias de acción, desarrollo, y obtención de resultados previstos”</a:t>
            </a:r>
          </a:p>
          <a:p>
            <a:pPr algn="just">
              <a:spcBef>
                <a:spcPct val="50000"/>
              </a:spcBef>
            </a:pPr>
            <a:endParaRPr lang="es-MX" dirty="0">
              <a:latin typeface="Arial" pitchFamily="34" charset="0"/>
              <a:cs typeface="Arial" pitchFamily="34" charset="0"/>
            </a:endParaRPr>
          </a:p>
          <a:p>
            <a:pPr algn="just">
              <a:spcBef>
                <a:spcPct val="50000"/>
              </a:spcBef>
            </a:pPr>
            <a:endParaRPr lang="es-ES" dirty="0">
              <a:latin typeface="Arial" pitchFamily="34" charset="0"/>
              <a:cs typeface="Arial" pitchFamily="34" charset="0"/>
            </a:endParaRPr>
          </a:p>
        </p:txBody>
      </p:sp>
      <p:sp>
        <p:nvSpPr>
          <p:cNvPr id="5" name="4 Marcador de número de diapositiva"/>
          <p:cNvSpPr>
            <a:spLocks noGrp="1"/>
          </p:cNvSpPr>
          <p:nvPr>
            <p:ph type="sldNum" sz="quarter" idx="12"/>
          </p:nvPr>
        </p:nvSpPr>
        <p:spPr/>
        <p:txBody>
          <a:bodyPr/>
          <a:lstStyle/>
          <a:p>
            <a:pPr>
              <a:defRPr/>
            </a:pPr>
            <a:fld id="{BC55E66A-D490-4289-A82D-D5BE1E04162E}" type="slidenum">
              <a:rPr lang="es-ES" smtClean="0"/>
              <a:pPr>
                <a:defRPr/>
              </a:pPr>
              <a:t>12</a:t>
            </a:fld>
            <a:endParaRPr lang="es-ES"/>
          </a:p>
        </p:txBody>
      </p:sp>
    </p:spTree>
    <p:extLst>
      <p:ext uri="{BB962C8B-B14F-4D97-AF65-F5344CB8AC3E}">
        <p14:creationId xmlns:p14="http://schemas.microsoft.com/office/powerpoint/2010/main" val="646208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ppt_w</p:attrName>
                                        </p:attrNameLst>
                                      </p:cBhvr>
                                      <p:tavLst>
                                        <p:tav tm="0">
                                          <p:val>
                                            <p:fltVal val="0"/>
                                          </p:val>
                                        </p:tav>
                                        <p:tav tm="100000">
                                          <p:val>
                                            <p:strVal val="#ppt_w"/>
                                          </p:val>
                                        </p:tav>
                                      </p:tavLst>
                                    </p:anim>
                                    <p:anim calcmode="lin" valueType="num">
                                      <p:cBhvr>
                                        <p:cTn id="8" dur="1000" fill="hold"/>
                                        <p:tgtEl>
                                          <p:spTgt spid="9219"/>
                                        </p:tgtEl>
                                        <p:attrNameLst>
                                          <p:attrName>ppt_h</p:attrName>
                                        </p:attrNameLst>
                                      </p:cBhvr>
                                      <p:tavLst>
                                        <p:tav tm="0">
                                          <p:val>
                                            <p:fltVal val="0"/>
                                          </p:val>
                                        </p:tav>
                                        <p:tav tm="100000">
                                          <p:val>
                                            <p:strVal val="#ppt_h"/>
                                          </p:val>
                                        </p:tav>
                                      </p:tavLst>
                                    </p:anim>
                                    <p:anim calcmode="lin" valueType="num">
                                      <p:cBhvr>
                                        <p:cTn id="9" dur="1000" fill="hold"/>
                                        <p:tgtEl>
                                          <p:spTgt spid="9219"/>
                                        </p:tgtEl>
                                        <p:attrNameLst>
                                          <p:attrName>style.rotation</p:attrName>
                                        </p:attrNameLst>
                                      </p:cBhvr>
                                      <p:tavLst>
                                        <p:tav tm="0">
                                          <p:val>
                                            <p:fltVal val="90"/>
                                          </p:val>
                                        </p:tav>
                                        <p:tav tm="100000">
                                          <p:val>
                                            <p:fltVal val="0"/>
                                          </p:val>
                                        </p:tav>
                                      </p:tavLst>
                                    </p:anim>
                                    <p:animEffect transition="in" filter="fade">
                                      <p:cBhvr>
                                        <p:cTn id="10" dur="1000"/>
                                        <p:tgtEl>
                                          <p:spTgt spid="921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p:cTn id="13" dur="1000" fill="hold"/>
                                        <p:tgtEl>
                                          <p:spTgt spid="9218"/>
                                        </p:tgtEl>
                                        <p:attrNameLst>
                                          <p:attrName>ppt_w</p:attrName>
                                        </p:attrNameLst>
                                      </p:cBhvr>
                                      <p:tavLst>
                                        <p:tav tm="0">
                                          <p:val>
                                            <p:fltVal val="0"/>
                                          </p:val>
                                        </p:tav>
                                        <p:tav tm="100000">
                                          <p:val>
                                            <p:strVal val="#ppt_w"/>
                                          </p:val>
                                        </p:tav>
                                      </p:tavLst>
                                    </p:anim>
                                    <p:anim calcmode="lin" valueType="num">
                                      <p:cBhvr>
                                        <p:cTn id="14" dur="1000" fill="hold"/>
                                        <p:tgtEl>
                                          <p:spTgt spid="9218"/>
                                        </p:tgtEl>
                                        <p:attrNameLst>
                                          <p:attrName>ppt_h</p:attrName>
                                        </p:attrNameLst>
                                      </p:cBhvr>
                                      <p:tavLst>
                                        <p:tav tm="0">
                                          <p:val>
                                            <p:fltVal val="0"/>
                                          </p:val>
                                        </p:tav>
                                        <p:tav tm="100000">
                                          <p:val>
                                            <p:strVal val="#ppt_h"/>
                                          </p:val>
                                        </p:tav>
                                      </p:tavLst>
                                    </p:anim>
                                    <p:anim calcmode="lin" valueType="num">
                                      <p:cBhvr>
                                        <p:cTn id="15" dur="1000" fill="hold"/>
                                        <p:tgtEl>
                                          <p:spTgt spid="9218"/>
                                        </p:tgtEl>
                                        <p:attrNameLst>
                                          <p:attrName>style.rotation</p:attrName>
                                        </p:attrNameLst>
                                      </p:cBhvr>
                                      <p:tavLst>
                                        <p:tav tm="0">
                                          <p:val>
                                            <p:fltVal val="90"/>
                                          </p:val>
                                        </p:tav>
                                        <p:tav tm="100000">
                                          <p:val>
                                            <p:fltVal val="0"/>
                                          </p:val>
                                        </p:tav>
                                      </p:tavLst>
                                    </p:anim>
                                    <p:animEffect transition="in" filter="fade">
                                      <p:cBhvr>
                                        <p:cTn id="16" dur="1000"/>
                                        <p:tgtEl>
                                          <p:spTgt spid="9218"/>
                                        </p:tgtEl>
                                      </p:cBhvr>
                                    </p:animEffect>
                                  </p:childTnLst>
                                </p:cTn>
                              </p:par>
                              <p:par>
                                <p:cTn id="17" presetID="31" presetClass="entr" presetSubtype="0" fill="hold" nodeType="withEffect">
                                  <p:stCondLst>
                                    <p:cond delay="0"/>
                                  </p:stCondLst>
                                  <p:childTnLst>
                                    <p:set>
                                      <p:cBhvr>
                                        <p:cTn id="18" dur="1" fill="hold">
                                          <p:stCondLst>
                                            <p:cond delay="0"/>
                                          </p:stCondLst>
                                        </p:cTn>
                                        <p:tgtEl>
                                          <p:spTgt spid="7170"/>
                                        </p:tgtEl>
                                        <p:attrNameLst>
                                          <p:attrName>style.visibility</p:attrName>
                                        </p:attrNameLst>
                                      </p:cBhvr>
                                      <p:to>
                                        <p:strVal val="visible"/>
                                      </p:to>
                                    </p:set>
                                    <p:anim calcmode="lin" valueType="num">
                                      <p:cBhvr>
                                        <p:cTn id="19" dur="1000" fill="hold"/>
                                        <p:tgtEl>
                                          <p:spTgt spid="7170"/>
                                        </p:tgtEl>
                                        <p:attrNameLst>
                                          <p:attrName>ppt_w</p:attrName>
                                        </p:attrNameLst>
                                      </p:cBhvr>
                                      <p:tavLst>
                                        <p:tav tm="0">
                                          <p:val>
                                            <p:fltVal val="0"/>
                                          </p:val>
                                        </p:tav>
                                        <p:tav tm="100000">
                                          <p:val>
                                            <p:strVal val="#ppt_w"/>
                                          </p:val>
                                        </p:tav>
                                      </p:tavLst>
                                    </p:anim>
                                    <p:anim calcmode="lin" valueType="num">
                                      <p:cBhvr>
                                        <p:cTn id="20" dur="1000" fill="hold"/>
                                        <p:tgtEl>
                                          <p:spTgt spid="7170"/>
                                        </p:tgtEl>
                                        <p:attrNameLst>
                                          <p:attrName>ppt_h</p:attrName>
                                        </p:attrNameLst>
                                      </p:cBhvr>
                                      <p:tavLst>
                                        <p:tav tm="0">
                                          <p:val>
                                            <p:fltVal val="0"/>
                                          </p:val>
                                        </p:tav>
                                        <p:tav tm="100000">
                                          <p:val>
                                            <p:strVal val="#ppt_h"/>
                                          </p:val>
                                        </p:tav>
                                      </p:tavLst>
                                    </p:anim>
                                    <p:anim calcmode="lin" valueType="num">
                                      <p:cBhvr>
                                        <p:cTn id="21" dur="1000" fill="hold"/>
                                        <p:tgtEl>
                                          <p:spTgt spid="7170"/>
                                        </p:tgtEl>
                                        <p:attrNameLst>
                                          <p:attrName>style.rotation</p:attrName>
                                        </p:attrNameLst>
                                      </p:cBhvr>
                                      <p:tavLst>
                                        <p:tav tm="0">
                                          <p:val>
                                            <p:fltVal val="90"/>
                                          </p:val>
                                        </p:tav>
                                        <p:tav tm="100000">
                                          <p:val>
                                            <p:fltVal val="0"/>
                                          </p:val>
                                        </p:tav>
                                      </p:tavLst>
                                    </p:anim>
                                    <p:animEffect transition="in" filter="fade">
                                      <p:cBhvr>
                                        <p:cTn id="22" dur="1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 y="549275"/>
            <a:ext cx="9144000" cy="768350"/>
          </a:xfrm>
          <a:prstGeom prst="rect">
            <a:avLst/>
          </a:prstGeom>
          <a:noFill/>
          <a:ln w="9525">
            <a:noFill/>
            <a:miter lim="800000"/>
            <a:headEnd/>
            <a:tailEnd/>
          </a:ln>
        </p:spPr>
        <p:txBody>
          <a:bodyPr wrap="square">
            <a:spAutoFit/>
          </a:bodyPr>
          <a:lstStyle/>
          <a:p>
            <a:pPr algn="ctr"/>
            <a:r>
              <a:rPr lang="es-MX" sz="4400" dirty="0">
                <a:latin typeface="Arial" charset="0"/>
                <a:cs typeface="Arial" charset="0"/>
              </a:rPr>
              <a:t>Investigación Científica</a:t>
            </a:r>
            <a:endParaRPr lang="es-ES" sz="4400" dirty="0">
              <a:latin typeface="Arial" charset="0"/>
              <a:cs typeface="Arial" charset="0"/>
            </a:endParaRPr>
          </a:p>
        </p:txBody>
      </p:sp>
      <p:sp>
        <p:nvSpPr>
          <p:cNvPr id="9219" name="Text Box 3"/>
          <p:cNvSpPr txBox="1">
            <a:spLocks noChangeArrowheads="1"/>
          </p:cNvSpPr>
          <p:nvPr/>
        </p:nvSpPr>
        <p:spPr bwMode="auto">
          <a:xfrm>
            <a:off x="5004048" y="1556792"/>
            <a:ext cx="3816424" cy="5078313"/>
          </a:xfrm>
          <a:prstGeom prst="rect">
            <a:avLst/>
          </a:prstGeom>
          <a:noFill/>
          <a:ln w="9525">
            <a:noFill/>
            <a:miter lim="800000"/>
            <a:headEnd/>
            <a:tailEnd/>
          </a:ln>
        </p:spPr>
        <p:txBody>
          <a:bodyPr wrap="square">
            <a:spAutoFit/>
          </a:bodyPr>
          <a:lstStyle/>
          <a:p>
            <a:pPr algn="just"/>
            <a:r>
              <a:rPr lang="es-ES" dirty="0">
                <a:latin typeface="Arial" pitchFamily="34" charset="0"/>
                <a:cs typeface="Arial" pitchFamily="34" charset="0"/>
              </a:rPr>
              <a:t>El método científico, se refiere a la serie de etapas que hay que recorrer para obtener un conocimiento válido desde el punto de vista científico, utilizando para esto instrumentos que resulten fiables. Lo que hace este método es minimizar la influencia de la subjetividad del científico en su trabajo.</a:t>
            </a:r>
            <a:endParaRPr lang="es-MX" dirty="0">
              <a:latin typeface="Arial" pitchFamily="34" charset="0"/>
              <a:cs typeface="Arial" pitchFamily="34" charset="0"/>
            </a:endParaRPr>
          </a:p>
          <a:p>
            <a:pPr algn="just">
              <a:spcBef>
                <a:spcPct val="50000"/>
              </a:spcBef>
            </a:pPr>
            <a:endParaRPr lang="es-ES" dirty="0">
              <a:latin typeface="Arial" pitchFamily="34" charset="0"/>
              <a:cs typeface="Arial" pitchFamily="34" charset="0"/>
            </a:endParaRPr>
          </a:p>
        </p:txBody>
      </p:sp>
      <p:sp>
        <p:nvSpPr>
          <p:cNvPr id="5" name="4 Marcador de número de diapositiva"/>
          <p:cNvSpPr>
            <a:spLocks noGrp="1"/>
          </p:cNvSpPr>
          <p:nvPr>
            <p:ph type="sldNum" sz="quarter" idx="12"/>
          </p:nvPr>
        </p:nvSpPr>
        <p:spPr/>
        <p:txBody>
          <a:bodyPr/>
          <a:lstStyle/>
          <a:p>
            <a:pPr>
              <a:defRPr/>
            </a:pPr>
            <a:fld id="{BC55E66A-D490-4289-A82D-D5BE1E04162E}" type="slidenum">
              <a:rPr lang="es-ES" smtClean="0"/>
              <a:pPr>
                <a:defRPr/>
              </a:pPr>
              <a:t>13</a:t>
            </a:fld>
            <a:endParaRPr lang="es-E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343377"/>
            <a:ext cx="4680520" cy="53250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285599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ppt_w</p:attrName>
                                        </p:attrNameLst>
                                      </p:cBhvr>
                                      <p:tavLst>
                                        <p:tav tm="0">
                                          <p:val>
                                            <p:fltVal val="0"/>
                                          </p:val>
                                        </p:tav>
                                        <p:tav tm="100000">
                                          <p:val>
                                            <p:strVal val="#ppt_w"/>
                                          </p:val>
                                        </p:tav>
                                      </p:tavLst>
                                    </p:anim>
                                    <p:anim calcmode="lin" valueType="num">
                                      <p:cBhvr>
                                        <p:cTn id="8" dur="1000" fill="hold"/>
                                        <p:tgtEl>
                                          <p:spTgt spid="9219"/>
                                        </p:tgtEl>
                                        <p:attrNameLst>
                                          <p:attrName>ppt_h</p:attrName>
                                        </p:attrNameLst>
                                      </p:cBhvr>
                                      <p:tavLst>
                                        <p:tav tm="0">
                                          <p:val>
                                            <p:fltVal val="0"/>
                                          </p:val>
                                        </p:tav>
                                        <p:tav tm="100000">
                                          <p:val>
                                            <p:strVal val="#ppt_h"/>
                                          </p:val>
                                        </p:tav>
                                      </p:tavLst>
                                    </p:anim>
                                    <p:anim calcmode="lin" valueType="num">
                                      <p:cBhvr>
                                        <p:cTn id="9" dur="1000" fill="hold"/>
                                        <p:tgtEl>
                                          <p:spTgt spid="9219"/>
                                        </p:tgtEl>
                                        <p:attrNameLst>
                                          <p:attrName>style.rotation</p:attrName>
                                        </p:attrNameLst>
                                      </p:cBhvr>
                                      <p:tavLst>
                                        <p:tav tm="0">
                                          <p:val>
                                            <p:fltVal val="90"/>
                                          </p:val>
                                        </p:tav>
                                        <p:tav tm="100000">
                                          <p:val>
                                            <p:fltVal val="0"/>
                                          </p:val>
                                        </p:tav>
                                      </p:tavLst>
                                    </p:anim>
                                    <p:animEffect transition="in" filter="fade">
                                      <p:cBhvr>
                                        <p:cTn id="10" dur="1000"/>
                                        <p:tgtEl>
                                          <p:spTgt spid="921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p:cTn id="13" dur="1000" fill="hold"/>
                                        <p:tgtEl>
                                          <p:spTgt spid="9218"/>
                                        </p:tgtEl>
                                        <p:attrNameLst>
                                          <p:attrName>ppt_w</p:attrName>
                                        </p:attrNameLst>
                                      </p:cBhvr>
                                      <p:tavLst>
                                        <p:tav tm="0">
                                          <p:val>
                                            <p:fltVal val="0"/>
                                          </p:val>
                                        </p:tav>
                                        <p:tav tm="100000">
                                          <p:val>
                                            <p:strVal val="#ppt_w"/>
                                          </p:val>
                                        </p:tav>
                                      </p:tavLst>
                                    </p:anim>
                                    <p:anim calcmode="lin" valueType="num">
                                      <p:cBhvr>
                                        <p:cTn id="14" dur="1000" fill="hold"/>
                                        <p:tgtEl>
                                          <p:spTgt spid="9218"/>
                                        </p:tgtEl>
                                        <p:attrNameLst>
                                          <p:attrName>ppt_h</p:attrName>
                                        </p:attrNameLst>
                                      </p:cBhvr>
                                      <p:tavLst>
                                        <p:tav tm="0">
                                          <p:val>
                                            <p:fltVal val="0"/>
                                          </p:val>
                                        </p:tav>
                                        <p:tav tm="100000">
                                          <p:val>
                                            <p:strVal val="#ppt_h"/>
                                          </p:val>
                                        </p:tav>
                                      </p:tavLst>
                                    </p:anim>
                                    <p:anim calcmode="lin" valueType="num">
                                      <p:cBhvr>
                                        <p:cTn id="15" dur="1000" fill="hold"/>
                                        <p:tgtEl>
                                          <p:spTgt spid="9218"/>
                                        </p:tgtEl>
                                        <p:attrNameLst>
                                          <p:attrName>style.rotation</p:attrName>
                                        </p:attrNameLst>
                                      </p:cBhvr>
                                      <p:tavLst>
                                        <p:tav tm="0">
                                          <p:val>
                                            <p:fltVal val="90"/>
                                          </p:val>
                                        </p:tav>
                                        <p:tav tm="100000">
                                          <p:val>
                                            <p:fltVal val="0"/>
                                          </p:val>
                                        </p:tav>
                                      </p:tavLst>
                                    </p:anim>
                                    <p:animEffect transition="in" filter="fade">
                                      <p:cBhvr>
                                        <p:cTn id="16" dur="1000"/>
                                        <p:tgtEl>
                                          <p:spTgt spid="9218"/>
                                        </p:tgtEl>
                                      </p:cBhvr>
                                    </p:animEffect>
                                  </p:childTnLst>
                                </p:cTn>
                              </p:par>
                              <p:par>
                                <p:cTn id="17" presetID="31" presetClass="entr" presetSubtype="0" fill="hold" nodeType="withEffect">
                                  <p:stCondLst>
                                    <p:cond delay="0"/>
                                  </p:stCondLst>
                                  <p:childTnLst>
                                    <p:set>
                                      <p:cBhvr>
                                        <p:cTn id="18" dur="1" fill="hold">
                                          <p:stCondLst>
                                            <p:cond delay="0"/>
                                          </p:stCondLst>
                                        </p:cTn>
                                        <p:tgtEl>
                                          <p:spTgt spid="8194"/>
                                        </p:tgtEl>
                                        <p:attrNameLst>
                                          <p:attrName>style.visibility</p:attrName>
                                        </p:attrNameLst>
                                      </p:cBhvr>
                                      <p:to>
                                        <p:strVal val="visible"/>
                                      </p:to>
                                    </p:set>
                                    <p:anim calcmode="lin" valueType="num">
                                      <p:cBhvr>
                                        <p:cTn id="19" dur="1000" fill="hold"/>
                                        <p:tgtEl>
                                          <p:spTgt spid="8194"/>
                                        </p:tgtEl>
                                        <p:attrNameLst>
                                          <p:attrName>ppt_w</p:attrName>
                                        </p:attrNameLst>
                                      </p:cBhvr>
                                      <p:tavLst>
                                        <p:tav tm="0">
                                          <p:val>
                                            <p:fltVal val="0"/>
                                          </p:val>
                                        </p:tav>
                                        <p:tav tm="100000">
                                          <p:val>
                                            <p:strVal val="#ppt_w"/>
                                          </p:val>
                                        </p:tav>
                                      </p:tavLst>
                                    </p:anim>
                                    <p:anim calcmode="lin" valueType="num">
                                      <p:cBhvr>
                                        <p:cTn id="20" dur="1000" fill="hold"/>
                                        <p:tgtEl>
                                          <p:spTgt spid="8194"/>
                                        </p:tgtEl>
                                        <p:attrNameLst>
                                          <p:attrName>ppt_h</p:attrName>
                                        </p:attrNameLst>
                                      </p:cBhvr>
                                      <p:tavLst>
                                        <p:tav tm="0">
                                          <p:val>
                                            <p:fltVal val="0"/>
                                          </p:val>
                                        </p:tav>
                                        <p:tav tm="100000">
                                          <p:val>
                                            <p:strVal val="#ppt_h"/>
                                          </p:val>
                                        </p:tav>
                                      </p:tavLst>
                                    </p:anim>
                                    <p:anim calcmode="lin" valueType="num">
                                      <p:cBhvr>
                                        <p:cTn id="21" dur="1000" fill="hold"/>
                                        <p:tgtEl>
                                          <p:spTgt spid="8194"/>
                                        </p:tgtEl>
                                        <p:attrNameLst>
                                          <p:attrName>style.rotation</p:attrName>
                                        </p:attrNameLst>
                                      </p:cBhvr>
                                      <p:tavLst>
                                        <p:tav tm="0">
                                          <p:val>
                                            <p:fltVal val="90"/>
                                          </p:val>
                                        </p:tav>
                                        <p:tav tm="100000">
                                          <p:val>
                                            <p:fltVal val="0"/>
                                          </p:val>
                                        </p:tav>
                                      </p:tavLst>
                                    </p:anim>
                                    <p:animEffect transition="in" filter="fade">
                                      <p:cBhvr>
                                        <p:cTn id="22" dur="1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 y="549275"/>
            <a:ext cx="9144000" cy="768350"/>
          </a:xfrm>
          <a:prstGeom prst="rect">
            <a:avLst/>
          </a:prstGeom>
          <a:noFill/>
          <a:ln w="9525">
            <a:noFill/>
            <a:miter lim="800000"/>
            <a:headEnd/>
            <a:tailEnd/>
          </a:ln>
        </p:spPr>
        <p:txBody>
          <a:bodyPr wrap="square">
            <a:spAutoFit/>
          </a:bodyPr>
          <a:lstStyle/>
          <a:p>
            <a:pPr algn="ctr"/>
            <a:r>
              <a:rPr lang="es-MX" sz="4400" dirty="0">
                <a:latin typeface="Arial" charset="0"/>
                <a:cs typeface="Arial" charset="0"/>
              </a:rPr>
              <a:t>Métodos de Investigación</a:t>
            </a:r>
            <a:endParaRPr lang="es-ES" sz="4400" dirty="0">
              <a:latin typeface="Arial" charset="0"/>
              <a:cs typeface="Arial" charset="0"/>
            </a:endParaRP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556792"/>
            <a:ext cx="6840760" cy="5279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219" name="Text Box 3"/>
          <p:cNvSpPr txBox="1">
            <a:spLocks noChangeArrowheads="1"/>
          </p:cNvSpPr>
          <p:nvPr/>
        </p:nvSpPr>
        <p:spPr bwMode="auto">
          <a:xfrm>
            <a:off x="3131840" y="1556792"/>
            <a:ext cx="5688632" cy="4093428"/>
          </a:xfrm>
          <a:prstGeom prst="rect">
            <a:avLst/>
          </a:prstGeom>
          <a:noFill/>
          <a:ln w="9525">
            <a:noFill/>
            <a:miter lim="800000"/>
            <a:headEnd/>
            <a:tailEnd/>
          </a:ln>
        </p:spPr>
        <p:txBody>
          <a:bodyPr wrap="square">
            <a:spAutoFit/>
          </a:bodyPr>
          <a:lstStyle/>
          <a:p>
            <a:pPr algn="just"/>
            <a:r>
              <a:rPr lang="es-ES" sz="2000" b="1" dirty="0">
                <a:latin typeface="Arial" pitchFamily="34" charset="0"/>
                <a:cs typeface="Arial" pitchFamily="34" charset="0"/>
              </a:rPr>
              <a:t>El Método analítico </a:t>
            </a:r>
            <a:r>
              <a:rPr lang="es-ES" sz="2000" dirty="0">
                <a:latin typeface="Arial" pitchFamily="34" charset="0"/>
                <a:cs typeface="Arial" pitchFamily="34" charset="0"/>
              </a:rPr>
              <a:t>consiste en la desmembración de un todo, descomponiéndolo en sus partes o elementos para observar las causas, la naturaleza y los efectos. El análisis es la observación y examen de un hecho en particular. </a:t>
            </a:r>
          </a:p>
          <a:p>
            <a:pPr algn="just"/>
            <a:r>
              <a:rPr lang="es-ES" sz="2000" dirty="0">
                <a:latin typeface="Arial" pitchFamily="34" charset="0"/>
                <a:cs typeface="Arial" pitchFamily="34" charset="0"/>
              </a:rPr>
              <a:t>Es necesario conocer la naturaleza del fenómeno y objeto que se estudia para comprender su esencia. Este método nos permite conocer más del objeto de estudio, con lo cual se puede: explicar, hacer analogías, comprender mejor su comportamiento y establecer nuevas teorías.</a:t>
            </a:r>
          </a:p>
        </p:txBody>
      </p:sp>
    </p:spTree>
    <p:extLst>
      <p:ext uri="{BB962C8B-B14F-4D97-AF65-F5344CB8AC3E}">
        <p14:creationId xmlns:p14="http://schemas.microsoft.com/office/powerpoint/2010/main" val="34733646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ppt_w</p:attrName>
                                        </p:attrNameLst>
                                      </p:cBhvr>
                                      <p:tavLst>
                                        <p:tav tm="0">
                                          <p:val>
                                            <p:fltVal val="0"/>
                                          </p:val>
                                        </p:tav>
                                        <p:tav tm="100000">
                                          <p:val>
                                            <p:strVal val="#ppt_w"/>
                                          </p:val>
                                        </p:tav>
                                      </p:tavLst>
                                    </p:anim>
                                    <p:anim calcmode="lin" valueType="num">
                                      <p:cBhvr>
                                        <p:cTn id="8" dur="1000" fill="hold"/>
                                        <p:tgtEl>
                                          <p:spTgt spid="9219"/>
                                        </p:tgtEl>
                                        <p:attrNameLst>
                                          <p:attrName>ppt_h</p:attrName>
                                        </p:attrNameLst>
                                      </p:cBhvr>
                                      <p:tavLst>
                                        <p:tav tm="0">
                                          <p:val>
                                            <p:fltVal val="0"/>
                                          </p:val>
                                        </p:tav>
                                        <p:tav tm="100000">
                                          <p:val>
                                            <p:strVal val="#ppt_h"/>
                                          </p:val>
                                        </p:tav>
                                      </p:tavLst>
                                    </p:anim>
                                    <p:anim calcmode="lin" valueType="num">
                                      <p:cBhvr>
                                        <p:cTn id="9" dur="1000" fill="hold"/>
                                        <p:tgtEl>
                                          <p:spTgt spid="9219"/>
                                        </p:tgtEl>
                                        <p:attrNameLst>
                                          <p:attrName>style.rotation</p:attrName>
                                        </p:attrNameLst>
                                      </p:cBhvr>
                                      <p:tavLst>
                                        <p:tav tm="0">
                                          <p:val>
                                            <p:fltVal val="90"/>
                                          </p:val>
                                        </p:tav>
                                        <p:tav tm="100000">
                                          <p:val>
                                            <p:fltVal val="0"/>
                                          </p:val>
                                        </p:tav>
                                      </p:tavLst>
                                    </p:anim>
                                    <p:animEffect transition="in" filter="fade">
                                      <p:cBhvr>
                                        <p:cTn id="10" dur="1000"/>
                                        <p:tgtEl>
                                          <p:spTgt spid="921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p:cTn id="13" dur="1000" fill="hold"/>
                                        <p:tgtEl>
                                          <p:spTgt spid="9218"/>
                                        </p:tgtEl>
                                        <p:attrNameLst>
                                          <p:attrName>ppt_w</p:attrName>
                                        </p:attrNameLst>
                                      </p:cBhvr>
                                      <p:tavLst>
                                        <p:tav tm="0">
                                          <p:val>
                                            <p:fltVal val="0"/>
                                          </p:val>
                                        </p:tav>
                                        <p:tav tm="100000">
                                          <p:val>
                                            <p:strVal val="#ppt_w"/>
                                          </p:val>
                                        </p:tav>
                                      </p:tavLst>
                                    </p:anim>
                                    <p:anim calcmode="lin" valueType="num">
                                      <p:cBhvr>
                                        <p:cTn id="14" dur="1000" fill="hold"/>
                                        <p:tgtEl>
                                          <p:spTgt spid="9218"/>
                                        </p:tgtEl>
                                        <p:attrNameLst>
                                          <p:attrName>ppt_h</p:attrName>
                                        </p:attrNameLst>
                                      </p:cBhvr>
                                      <p:tavLst>
                                        <p:tav tm="0">
                                          <p:val>
                                            <p:fltVal val="0"/>
                                          </p:val>
                                        </p:tav>
                                        <p:tav tm="100000">
                                          <p:val>
                                            <p:strVal val="#ppt_h"/>
                                          </p:val>
                                        </p:tav>
                                      </p:tavLst>
                                    </p:anim>
                                    <p:anim calcmode="lin" valueType="num">
                                      <p:cBhvr>
                                        <p:cTn id="15" dur="1000" fill="hold"/>
                                        <p:tgtEl>
                                          <p:spTgt spid="9218"/>
                                        </p:tgtEl>
                                        <p:attrNameLst>
                                          <p:attrName>style.rotation</p:attrName>
                                        </p:attrNameLst>
                                      </p:cBhvr>
                                      <p:tavLst>
                                        <p:tav tm="0">
                                          <p:val>
                                            <p:fltVal val="90"/>
                                          </p:val>
                                        </p:tav>
                                        <p:tav tm="100000">
                                          <p:val>
                                            <p:fltVal val="0"/>
                                          </p:val>
                                        </p:tav>
                                      </p:tavLst>
                                    </p:anim>
                                    <p:animEffect transition="in" filter="fade">
                                      <p:cBhvr>
                                        <p:cTn id="16" dur="1000"/>
                                        <p:tgtEl>
                                          <p:spTgt spid="9218"/>
                                        </p:tgtEl>
                                      </p:cBhvr>
                                    </p:animEffect>
                                  </p:childTnLst>
                                </p:cTn>
                              </p:par>
                              <p:par>
                                <p:cTn id="17" presetID="3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style.rotation</p:attrName>
                                        </p:attrNameLst>
                                      </p:cBhvr>
                                      <p:tavLst>
                                        <p:tav tm="0">
                                          <p:val>
                                            <p:fltVal val="90"/>
                                          </p:val>
                                        </p:tav>
                                        <p:tav tm="100000">
                                          <p:val>
                                            <p:fltVal val="0"/>
                                          </p:val>
                                        </p:tav>
                                      </p:tavLst>
                                    </p:anim>
                                    <p:animEffect transition="in" filter="fade">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 y="549275"/>
            <a:ext cx="9144000" cy="768350"/>
          </a:xfrm>
          <a:prstGeom prst="rect">
            <a:avLst/>
          </a:prstGeom>
          <a:noFill/>
          <a:ln w="9525">
            <a:noFill/>
            <a:miter lim="800000"/>
            <a:headEnd/>
            <a:tailEnd/>
          </a:ln>
        </p:spPr>
        <p:txBody>
          <a:bodyPr wrap="square">
            <a:spAutoFit/>
          </a:bodyPr>
          <a:lstStyle/>
          <a:p>
            <a:pPr algn="ctr"/>
            <a:r>
              <a:rPr lang="es-MX" sz="4400" dirty="0">
                <a:latin typeface="Arial" charset="0"/>
                <a:cs typeface="Arial" charset="0"/>
              </a:rPr>
              <a:t>Métodos de Investigación</a:t>
            </a:r>
            <a:endParaRPr lang="es-ES" sz="4400" dirty="0">
              <a:latin typeface="Arial" charset="0"/>
              <a:cs typeface="Arial" charset="0"/>
            </a:endParaRPr>
          </a:p>
        </p:txBody>
      </p:sp>
      <p:pic>
        <p:nvPicPr>
          <p:cNvPr id="6"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8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rot="10800000" flipV="1">
            <a:off x="35495" y="1317625"/>
            <a:ext cx="9108504" cy="5567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219" name="Text Box 3"/>
          <p:cNvSpPr txBox="1">
            <a:spLocks noChangeArrowheads="1"/>
          </p:cNvSpPr>
          <p:nvPr/>
        </p:nvSpPr>
        <p:spPr bwMode="auto">
          <a:xfrm>
            <a:off x="468634" y="1586375"/>
            <a:ext cx="8351838" cy="2246769"/>
          </a:xfrm>
          <a:prstGeom prst="rect">
            <a:avLst/>
          </a:prstGeom>
          <a:noFill/>
          <a:ln w="9525">
            <a:noFill/>
            <a:miter lim="800000"/>
            <a:headEnd/>
            <a:tailEnd/>
          </a:ln>
        </p:spPr>
        <p:txBody>
          <a:bodyPr>
            <a:spAutoFit/>
          </a:bodyPr>
          <a:lstStyle/>
          <a:p>
            <a:pPr algn="just"/>
            <a:r>
              <a:rPr lang="es-ES" sz="2000" b="1" dirty="0">
                <a:latin typeface="Arial" pitchFamily="34" charset="0"/>
                <a:cs typeface="Arial" pitchFamily="34" charset="0"/>
              </a:rPr>
              <a:t>El método sintético </a:t>
            </a:r>
            <a:r>
              <a:rPr lang="es-ES" sz="2000" dirty="0">
                <a:latin typeface="Arial" pitchFamily="34" charset="0"/>
                <a:cs typeface="Arial" pitchFamily="34" charset="0"/>
              </a:rPr>
              <a:t>es un proceso de razonamiento que tiende a reconstruir un todo, a partir de los elementos distinguidos por el análisis; se trata en consecuencia de hacer una explosión metódica y breve, en resumen. </a:t>
            </a:r>
          </a:p>
          <a:p>
            <a:pPr algn="just"/>
            <a:r>
              <a:rPr lang="es-ES" sz="2000" dirty="0">
                <a:latin typeface="Arial" pitchFamily="34" charset="0"/>
                <a:cs typeface="Arial" pitchFamily="34" charset="0"/>
              </a:rPr>
              <a:t>En otras palabras debemos decir que la síntesis es un procedimiento mental que tiene como meta la comprensión cabal de la esencia de lo que ya conocemos en todas sus partes y particularidades.</a:t>
            </a:r>
          </a:p>
        </p:txBody>
      </p:sp>
    </p:spTree>
    <p:extLst>
      <p:ext uri="{BB962C8B-B14F-4D97-AF65-F5344CB8AC3E}">
        <p14:creationId xmlns:p14="http://schemas.microsoft.com/office/powerpoint/2010/main" val="8235235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ppt_w</p:attrName>
                                        </p:attrNameLst>
                                      </p:cBhvr>
                                      <p:tavLst>
                                        <p:tav tm="0">
                                          <p:val>
                                            <p:fltVal val="0"/>
                                          </p:val>
                                        </p:tav>
                                        <p:tav tm="100000">
                                          <p:val>
                                            <p:strVal val="#ppt_w"/>
                                          </p:val>
                                        </p:tav>
                                      </p:tavLst>
                                    </p:anim>
                                    <p:anim calcmode="lin" valueType="num">
                                      <p:cBhvr>
                                        <p:cTn id="8" dur="1000" fill="hold"/>
                                        <p:tgtEl>
                                          <p:spTgt spid="9219"/>
                                        </p:tgtEl>
                                        <p:attrNameLst>
                                          <p:attrName>ppt_h</p:attrName>
                                        </p:attrNameLst>
                                      </p:cBhvr>
                                      <p:tavLst>
                                        <p:tav tm="0">
                                          <p:val>
                                            <p:fltVal val="0"/>
                                          </p:val>
                                        </p:tav>
                                        <p:tav tm="100000">
                                          <p:val>
                                            <p:strVal val="#ppt_h"/>
                                          </p:val>
                                        </p:tav>
                                      </p:tavLst>
                                    </p:anim>
                                    <p:anim calcmode="lin" valueType="num">
                                      <p:cBhvr>
                                        <p:cTn id="9" dur="1000" fill="hold"/>
                                        <p:tgtEl>
                                          <p:spTgt spid="9219"/>
                                        </p:tgtEl>
                                        <p:attrNameLst>
                                          <p:attrName>style.rotation</p:attrName>
                                        </p:attrNameLst>
                                      </p:cBhvr>
                                      <p:tavLst>
                                        <p:tav tm="0">
                                          <p:val>
                                            <p:fltVal val="90"/>
                                          </p:val>
                                        </p:tav>
                                        <p:tav tm="100000">
                                          <p:val>
                                            <p:fltVal val="0"/>
                                          </p:val>
                                        </p:tav>
                                      </p:tavLst>
                                    </p:anim>
                                    <p:animEffect transition="in" filter="fade">
                                      <p:cBhvr>
                                        <p:cTn id="10" dur="1000"/>
                                        <p:tgtEl>
                                          <p:spTgt spid="921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p:cTn id="13" dur="1000" fill="hold"/>
                                        <p:tgtEl>
                                          <p:spTgt spid="9218"/>
                                        </p:tgtEl>
                                        <p:attrNameLst>
                                          <p:attrName>ppt_w</p:attrName>
                                        </p:attrNameLst>
                                      </p:cBhvr>
                                      <p:tavLst>
                                        <p:tav tm="0">
                                          <p:val>
                                            <p:fltVal val="0"/>
                                          </p:val>
                                        </p:tav>
                                        <p:tav tm="100000">
                                          <p:val>
                                            <p:strVal val="#ppt_w"/>
                                          </p:val>
                                        </p:tav>
                                      </p:tavLst>
                                    </p:anim>
                                    <p:anim calcmode="lin" valueType="num">
                                      <p:cBhvr>
                                        <p:cTn id="14" dur="1000" fill="hold"/>
                                        <p:tgtEl>
                                          <p:spTgt spid="9218"/>
                                        </p:tgtEl>
                                        <p:attrNameLst>
                                          <p:attrName>ppt_h</p:attrName>
                                        </p:attrNameLst>
                                      </p:cBhvr>
                                      <p:tavLst>
                                        <p:tav tm="0">
                                          <p:val>
                                            <p:fltVal val="0"/>
                                          </p:val>
                                        </p:tav>
                                        <p:tav tm="100000">
                                          <p:val>
                                            <p:strVal val="#ppt_h"/>
                                          </p:val>
                                        </p:tav>
                                      </p:tavLst>
                                    </p:anim>
                                    <p:anim calcmode="lin" valueType="num">
                                      <p:cBhvr>
                                        <p:cTn id="15" dur="1000" fill="hold"/>
                                        <p:tgtEl>
                                          <p:spTgt spid="9218"/>
                                        </p:tgtEl>
                                        <p:attrNameLst>
                                          <p:attrName>style.rotation</p:attrName>
                                        </p:attrNameLst>
                                      </p:cBhvr>
                                      <p:tavLst>
                                        <p:tav tm="0">
                                          <p:val>
                                            <p:fltVal val="90"/>
                                          </p:val>
                                        </p:tav>
                                        <p:tav tm="100000">
                                          <p:val>
                                            <p:fltVal val="0"/>
                                          </p:val>
                                        </p:tav>
                                      </p:tavLst>
                                    </p:anim>
                                    <p:animEffect transition="in" filter="fade">
                                      <p:cBhvr>
                                        <p:cTn id="16" dur="1000"/>
                                        <p:tgtEl>
                                          <p:spTgt spid="9218"/>
                                        </p:tgtEl>
                                      </p:cBhvr>
                                    </p:animEffect>
                                  </p:childTnLst>
                                </p:cTn>
                              </p:par>
                              <p:par>
                                <p:cTn id="17" presetID="3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 y="549275"/>
            <a:ext cx="9144000" cy="768350"/>
          </a:xfrm>
          <a:prstGeom prst="rect">
            <a:avLst/>
          </a:prstGeom>
          <a:noFill/>
          <a:ln w="9525">
            <a:noFill/>
            <a:miter lim="800000"/>
            <a:headEnd/>
            <a:tailEnd/>
          </a:ln>
        </p:spPr>
        <p:txBody>
          <a:bodyPr wrap="square">
            <a:spAutoFit/>
          </a:bodyPr>
          <a:lstStyle/>
          <a:p>
            <a:pPr algn="ctr"/>
            <a:r>
              <a:rPr lang="es-MX" sz="4400" dirty="0">
                <a:latin typeface="Arial" charset="0"/>
                <a:cs typeface="Arial" charset="0"/>
              </a:rPr>
              <a:t>Métodos de Investigación</a:t>
            </a:r>
            <a:endParaRPr lang="es-ES" sz="4400" dirty="0">
              <a:latin typeface="Arial" charset="0"/>
              <a:cs typeface="Arial" charset="0"/>
            </a:endParaRPr>
          </a:p>
        </p:txBody>
      </p:sp>
      <p:pic>
        <p:nvPicPr>
          <p:cNvPr id="11266"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8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rot="10800000" flipV="1">
            <a:off x="35495" y="1317625"/>
            <a:ext cx="9108504" cy="5567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219" name="Text Box 3"/>
          <p:cNvSpPr txBox="1">
            <a:spLocks noChangeArrowheads="1"/>
          </p:cNvSpPr>
          <p:nvPr/>
        </p:nvSpPr>
        <p:spPr bwMode="auto">
          <a:xfrm>
            <a:off x="468634" y="1556792"/>
            <a:ext cx="8351838" cy="3785652"/>
          </a:xfrm>
          <a:prstGeom prst="rect">
            <a:avLst/>
          </a:prstGeom>
          <a:noFill/>
          <a:ln w="9525">
            <a:noFill/>
            <a:miter lim="800000"/>
            <a:headEnd/>
            <a:tailEnd/>
          </a:ln>
        </p:spPr>
        <p:txBody>
          <a:bodyPr>
            <a:spAutoFit/>
          </a:bodyPr>
          <a:lstStyle/>
          <a:p>
            <a:pPr algn="just"/>
            <a:r>
              <a:rPr lang="es-ES" sz="2000" b="1" dirty="0">
                <a:latin typeface="Arial" pitchFamily="34" charset="0"/>
                <a:cs typeface="Arial" pitchFamily="34" charset="0"/>
              </a:rPr>
              <a:t>La inducción </a:t>
            </a:r>
            <a:r>
              <a:rPr lang="es-ES" sz="2000" dirty="0">
                <a:latin typeface="Arial" pitchFamily="34" charset="0"/>
                <a:cs typeface="Arial" pitchFamily="34" charset="0"/>
              </a:rPr>
              <a:t>se refiere al movimiento del pensamiento que va de los hechos particulares a afirmaciones de carácter general. </a:t>
            </a:r>
          </a:p>
          <a:p>
            <a:pPr algn="just"/>
            <a:r>
              <a:rPr lang="es-ES" sz="2000" dirty="0">
                <a:latin typeface="Arial" pitchFamily="34" charset="0"/>
                <a:cs typeface="Arial" pitchFamily="34" charset="0"/>
              </a:rPr>
              <a:t>Esto implica pasar de los resultados obtenidos de observaciones o experimentos (que se refieren siempre a un numero limitado de casos) al planteamiento de hipótesis, leyes y teorías que abarcan no solamente los casos de los que se partió, sino a otros de la misma clase; es decir generaliza los resultados (pero esta generalización no es mecánica, se apoya en las formulaciones teóricas existentes en la ciencia respectiva) y al hacer esto hay una superación, un salto en el conocimiento al no quedarnos en los hechos particulares sino que buscamos su comprensión más profunda en síntesis racionales (hipótesis, leyes, teorías).</a:t>
            </a:r>
          </a:p>
        </p:txBody>
      </p:sp>
    </p:spTree>
    <p:extLst>
      <p:ext uri="{BB962C8B-B14F-4D97-AF65-F5344CB8AC3E}">
        <p14:creationId xmlns:p14="http://schemas.microsoft.com/office/powerpoint/2010/main" val="36163327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ppt_w</p:attrName>
                                        </p:attrNameLst>
                                      </p:cBhvr>
                                      <p:tavLst>
                                        <p:tav tm="0">
                                          <p:val>
                                            <p:fltVal val="0"/>
                                          </p:val>
                                        </p:tav>
                                        <p:tav tm="100000">
                                          <p:val>
                                            <p:strVal val="#ppt_w"/>
                                          </p:val>
                                        </p:tav>
                                      </p:tavLst>
                                    </p:anim>
                                    <p:anim calcmode="lin" valueType="num">
                                      <p:cBhvr>
                                        <p:cTn id="8" dur="1000" fill="hold"/>
                                        <p:tgtEl>
                                          <p:spTgt spid="9219"/>
                                        </p:tgtEl>
                                        <p:attrNameLst>
                                          <p:attrName>ppt_h</p:attrName>
                                        </p:attrNameLst>
                                      </p:cBhvr>
                                      <p:tavLst>
                                        <p:tav tm="0">
                                          <p:val>
                                            <p:fltVal val="0"/>
                                          </p:val>
                                        </p:tav>
                                        <p:tav tm="100000">
                                          <p:val>
                                            <p:strVal val="#ppt_h"/>
                                          </p:val>
                                        </p:tav>
                                      </p:tavLst>
                                    </p:anim>
                                    <p:anim calcmode="lin" valueType="num">
                                      <p:cBhvr>
                                        <p:cTn id="9" dur="1000" fill="hold"/>
                                        <p:tgtEl>
                                          <p:spTgt spid="9219"/>
                                        </p:tgtEl>
                                        <p:attrNameLst>
                                          <p:attrName>style.rotation</p:attrName>
                                        </p:attrNameLst>
                                      </p:cBhvr>
                                      <p:tavLst>
                                        <p:tav tm="0">
                                          <p:val>
                                            <p:fltVal val="90"/>
                                          </p:val>
                                        </p:tav>
                                        <p:tav tm="100000">
                                          <p:val>
                                            <p:fltVal val="0"/>
                                          </p:val>
                                        </p:tav>
                                      </p:tavLst>
                                    </p:anim>
                                    <p:animEffect transition="in" filter="fade">
                                      <p:cBhvr>
                                        <p:cTn id="10" dur="1000"/>
                                        <p:tgtEl>
                                          <p:spTgt spid="921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p:cTn id="13" dur="1000" fill="hold"/>
                                        <p:tgtEl>
                                          <p:spTgt spid="9218"/>
                                        </p:tgtEl>
                                        <p:attrNameLst>
                                          <p:attrName>ppt_w</p:attrName>
                                        </p:attrNameLst>
                                      </p:cBhvr>
                                      <p:tavLst>
                                        <p:tav tm="0">
                                          <p:val>
                                            <p:fltVal val="0"/>
                                          </p:val>
                                        </p:tav>
                                        <p:tav tm="100000">
                                          <p:val>
                                            <p:strVal val="#ppt_w"/>
                                          </p:val>
                                        </p:tav>
                                      </p:tavLst>
                                    </p:anim>
                                    <p:anim calcmode="lin" valueType="num">
                                      <p:cBhvr>
                                        <p:cTn id="14" dur="1000" fill="hold"/>
                                        <p:tgtEl>
                                          <p:spTgt spid="9218"/>
                                        </p:tgtEl>
                                        <p:attrNameLst>
                                          <p:attrName>ppt_h</p:attrName>
                                        </p:attrNameLst>
                                      </p:cBhvr>
                                      <p:tavLst>
                                        <p:tav tm="0">
                                          <p:val>
                                            <p:fltVal val="0"/>
                                          </p:val>
                                        </p:tav>
                                        <p:tav tm="100000">
                                          <p:val>
                                            <p:strVal val="#ppt_h"/>
                                          </p:val>
                                        </p:tav>
                                      </p:tavLst>
                                    </p:anim>
                                    <p:anim calcmode="lin" valueType="num">
                                      <p:cBhvr>
                                        <p:cTn id="15" dur="1000" fill="hold"/>
                                        <p:tgtEl>
                                          <p:spTgt spid="9218"/>
                                        </p:tgtEl>
                                        <p:attrNameLst>
                                          <p:attrName>style.rotation</p:attrName>
                                        </p:attrNameLst>
                                      </p:cBhvr>
                                      <p:tavLst>
                                        <p:tav tm="0">
                                          <p:val>
                                            <p:fltVal val="90"/>
                                          </p:val>
                                        </p:tav>
                                        <p:tav tm="100000">
                                          <p:val>
                                            <p:fltVal val="0"/>
                                          </p:val>
                                        </p:tav>
                                      </p:tavLst>
                                    </p:anim>
                                    <p:animEffect transition="in" filter="fade">
                                      <p:cBhvr>
                                        <p:cTn id="16" dur="1000"/>
                                        <p:tgtEl>
                                          <p:spTgt spid="9218"/>
                                        </p:tgtEl>
                                      </p:cBhvr>
                                    </p:animEffect>
                                  </p:childTnLst>
                                </p:cTn>
                              </p:par>
                              <p:par>
                                <p:cTn id="17" presetID="31" presetClass="entr" presetSubtype="0" fill="hold" nodeType="withEffect">
                                  <p:stCondLst>
                                    <p:cond delay="0"/>
                                  </p:stCondLst>
                                  <p:childTnLst>
                                    <p:set>
                                      <p:cBhvr>
                                        <p:cTn id="18" dur="1" fill="hold">
                                          <p:stCondLst>
                                            <p:cond delay="0"/>
                                          </p:stCondLst>
                                        </p:cTn>
                                        <p:tgtEl>
                                          <p:spTgt spid="11266"/>
                                        </p:tgtEl>
                                        <p:attrNameLst>
                                          <p:attrName>style.visibility</p:attrName>
                                        </p:attrNameLst>
                                      </p:cBhvr>
                                      <p:to>
                                        <p:strVal val="visible"/>
                                      </p:to>
                                    </p:set>
                                    <p:anim calcmode="lin" valueType="num">
                                      <p:cBhvr>
                                        <p:cTn id="19" dur="1000" fill="hold"/>
                                        <p:tgtEl>
                                          <p:spTgt spid="11266"/>
                                        </p:tgtEl>
                                        <p:attrNameLst>
                                          <p:attrName>ppt_w</p:attrName>
                                        </p:attrNameLst>
                                      </p:cBhvr>
                                      <p:tavLst>
                                        <p:tav tm="0">
                                          <p:val>
                                            <p:fltVal val="0"/>
                                          </p:val>
                                        </p:tav>
                                        <p:tav tm="100000">
                                          <p:val>
                                            <p:strVal val="#ppt_w"/>
                                          </p:val>
                                        </p:tav>
                                      </p:tavLst>
                                    </p:anim>
                                    <p:anim calcmode="lin" valueType="num">
                                      <p:cBhvr>
                                        <p:cTn id="20" dur="1000" fill="hold"/>
                                        <p:tgtEl>
                                          <p:spTgt spid="11266"/>
                                        </p:tgtEl>
                                        <p:attrNameLst>
                                          <p:attrName>ppt_h</p:attrName>
                                        </p:attrNameLst>
                                      </p:cBhvr>
                                      <p:tavLst>
                                        <p:tav tm="0">
                                          <p:val>
                                            <p:fltVal val="0"/>
                                          </p:val>
                                        </p:tav>
                                        <p:tav tm="100000">
                                          <p:val>
                                            <p:strVal val="#ppt_h"/>
                                          </p:val>
                                        </p:tav>
                                      </p:tavLst>
                                    </p:anim>
                                    <p:anim calcmode="lin" valueType="num">
                                      <p:cBhvr>
                                        <p:cTn id="21" dur="1000" fill="hold"/>
                                        <p:tgtEl>
                                          <p:spTgt spid="11266"/>
                                        </p:tgtEl>
                                        <p:attrNameLst>
                                          <p:attrName>style.rotation</p:attrName>
                                        </p:attrNameLst>
                                      </p:cBhvr>
                                      <p:tavLst>
                                        <p:tav tm="0">
                                          <p:val>
                                            <p:fltVal val="90"/>
                                          </p:val>
                                        </p:tav>
                                        <p:tav tm="100000">
                                          <p:val>
                                            <p:fltVal val="0"/>
                                          </p:val>
                                        </p:tav>
                                      </p:tavLst>
                                    </p:anim>
                                    <p:animEffect transition="in" filter="fade">
                                      <p:cBhvr>
                                        <p:cTn id="22" dur="1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 y="549275"/>
            <a:ext cx="9144000" cy="768350"/>
          </a:xfrm>
          <a:prstGeom prst="rect">
            <a:avLst/>
          </a:prstGeom>
          <a:noFill/>
          <a:ln w="9525">
            <a:noFill/>
            <a:miter lim="800000"/>
            <a:headEnd/>
            <a:tailEnd/>
          </a:ln>
        </p:spPr>
        <p:txBody>
          <a:bodyPr wrap="square">
            <a:spAutoFit/>
          </a:bodyPr>
          <a:lstStyle/>
          <a:p>
            <a:pPr algn="ctr"/>
            <a:r>
              <a:rPr lang="es-MX" sz="4400" dirty="0">
                <a:latin typeface="Arial" charset="0"/>
                <a:cs typeface="Arial" charset="0"/>
              </a:rPr>
              <a:t>Métodos de Investigación</a:t>
            </a:r>
            <a:endParaRPr lang="es-ES" sz="4400" dirty="0">
              <a:latin typeface="Arial" charset="0"/>
              <a:cs typeface="Arial" charset="0"/>
            </a:endParaRPr>
          </a:p>
        </p:txBody>
      </p:sp>
      <p:pic>
        <p:nvPicPr>
          <p:cNvPr id="4"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8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rot="10800000" flipV="1">
            <a:off x="35495" y="1317625"/>
            <a:ext cx="9108504" cy="5567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219" name="Text Box 3"/>
          <p:cNvSpPr txBox="1">
            <a:spLocks noChangeArrowheads="1"/>
          </p:cNvSpPr>
          <p:nvPr/>
        </p:nvSpPr>
        <p:spPr bwMode="auto">
          <a:xfrm>
            <a:off x="468634" y="1556792"/>
            <a:ext cx="8351838" cy="1200329"/>
          </a:xfrm>
          <a:prstGeom prst="rect">
            <a:avLst/>
          </a:prstGeom>
          <a:noFill/>
          <a:ln w="9525">
            <a:noFill/>
            <a:miter lim="800000"/>
            <a:headEnd/>
            <a:tailEnd/>
          </a:ln>
        </p:spPr>
        <p:txBody>
          <a:bodyPr>
            <a:spAutoFit/>
          </a:bodyPr>
          <a:lstStyle/>
          <a:p>
            <a:pPr algn="just"/>
            <a:r>
              <a:rPr lang="es-ES" dirty="0">
                <a:latin typeface="Arial" pitchFamily="34" charset="0"/>
                <a:cs typeface="Arial" pitchFamily="34" charset="0"/>
              </a:rPr>
              <a:t>La deducción es el método que permite pasar de afirmaciones de carácter general a hechos particulares. Proviene de deductivo que significa descender.</a:t>
            </a:r>
          </a:p>
        </p:txBody>
      </p:sp>
    </p:spTree>
    <p:extLst>
      <p:ext uri="{BB962C8B-B14F-4D97-AF65-F5344CB8AC3E}">
        <p14:creationId xmlns:p14="http://schemas.microsoft.com/office/powerpoint/2010/main" val="3543271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ppt_w</p:attrName>
                                        </p:attrNameLst>
                                      </p:cBhvr>
                                      <p:tavLst>
                                        <p:tav tm="0">
                                          <p:val>
                                            <p:fltVal val="0"/>
                                          </p:val>
                                        </p:tav>
                                        <p:tav tm="100000">
                                          <p:val>
                                            <p:strVal val="#ppt_w"/>
                                          </p:val>
                                        </p:tav>
                                      </p:tavLst>
                                    </p:anim>
                                    <p:anim calcmode="lin" valueType="num">
                                      <p:cBhvr>
                                        <p:cTn id="8" dur="1000" fill="hold"/>
                                        <p:tgtEl>
                                          <p:spTgt spid="9219"/>
                                        </p:tgtEl>
                                        <p:attrNameLst>
                                          <p:attrName>ppt_h</p:attrName>
                                        </p:attrNameLst>
                                      </p:cBhvr>
                                      <p:tavLst>
                                        <p:tav tm="0">
                                          <p:val>
                                            <p:fltVal val="0"/>
                                          </p:val>
                                        </p:tav>
                                        <p:tav tm="100000">
                                          <p:val>
                                            <p:strVal val="#ppt_h"/>
                                          </p:val>
                                        </p:tav>
                                      </p:tavLst>
                                    </p:anim>
                                    <p:anim calcmode="lin" valueType="num">
                                      <p:cBhvr>
                                        <p:cTn id="9" dur="1000" fill="hold"/>
                                        <p:tgtEl>
                                          <p:spTgt spid="9219"/>
                                        </p:tgtEl>
                                        <p:attrNameLst>
                                          <p:attrName>style.rotation</p:attrName>
                                        </p:attrNameLst>
                                      </p:cBhvr>
                                      <p:tavLst>
                                        <p:tav tm="0">
                                          <p:val>
                                            <p:fltVal val="90"/>
                                          </p:val>
                                        </p:tav>
                                        <p:tav tm="100000">
                                          <p:val>
                                            <p:fltVal val="0"/>
                                          </p:val>
                                        </p:tav>
                                      </p:tavLst>
                                    </p:anim>
                                    <p:animEffect transition="in" filter="fade">
                                      <p:cBhvr>
                                        <p:cTn id="10" dur="1000"/>
                                        <p:tgtEl>
                                          <p:spTgt spid="921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p:cTn id="13" dur="1000" fill="hold"/>
                                        <p:tgtEl>
                                          <p:spTgt spid="9218"/>
                                        </p:tgtEl>
                                        <p:attrNameLst>
                                          <p:attrName>ppt_w</p:attrName>
                                        </p:attrNameLst>
                                      </p:cBhvr>
                                      <p:tavLst>
                                        <p:tav tm="0">
                                          <p:val>
                                            <p:fltVal val="0"/>
                                          </p:val>
                                        </p:tav>
                                        <p:tav tm="100000">
                                          <p:val>
                                            <p:strVal val="#ppt_w"/>
                                          </p:val>
                                        </p:tav>
                                      </p:tavLst>
                                    </p:anim>
                                    <p:anim calcmode="lin" valueType="num">
                                      <p:cBhvr>
                                        <p:cTn id="14" dur="1000" fill="hold"/>
                                        <p:tgtEl>
                                          <p:spTgt spid="9218"/>
                                        </p:tgtEl>
                                        <p:attrNameLst>
                                          <p:attrName>ppt_h</p:attrName>
                                        </p:attrNameLst>
                                      </p:cBhvr>
                                      <p:tavLst>
                                        <p:tav tm="0">
                                          <p:val>
                                            <p:fltVal val="0"/>
                                          </p:val>
                                        </p:tav>
                                        <p:tav tm="100000">
                                          <p:val>
                                            <p:strVal val="#ppt_h"/>
                                          </p:val>
                                        </p:tav>
                                      </p:tavLst>
                                    </p:anim>
                                    <p:anim calcmode="lin" valueType="num">
                                      <p:cBhvr>
                                        <p:cTn id="15" dur="1000" fill="hold"/>
                                        <p:tgtEl>
                                          <p:spTgt spid="9218"/>
                                        </p:tgtEl>
                                        <p:attrNameLst>
                                          <p:attrName>style.rotation</p:attrName>
                                        </p:attrNameLst>
                                      </p:cBhvr>
                                      <p:tavLst>
                                        <p:tav tm="0">
                                          <p:val>
                                            <p:fltVal val="90"/>
                                          </p:val>
                                        </p:tav>
                                        <p:tav tm="100000">
                                          <p:val>
                                            <p:fltVal val="0"/>
                                          </p:val>
                                        </p:tav>
                                      </p:tavLst>
                                    </p:anim>
                                    <p:animEffect transition="in" filter="fade">
                                      <p:cBhvr>
                                        <p:cTn id="16" dur="1000"/>
                                        <p:tgtEl>
                                          <p:spTgt spid="9218"/>
                                        </p:tgtEl>
                                      </p:cBhvr>
                                    </p:animEffect>
                                  </p:childTnLst>
                                </p:cTn>
                              </p:par>
                              <p:par>
                                <p:cTn id="17" presetID="3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2450"/>
                    </a14:imgEffect>
                    <a14:imgEffect>
                      <a14:saturation sat="40000"/>
                    </a14:imgEffect>
                  </a14:imgLayer>
                </a14:imgProps>
              </a:ext>
              <a:ext uri="{28A0092B-C50C-407E-A947-70E740481C1C}">
                <a14:useLocalDpi xmlns:a14="http://schemas.microsoft.com/office/drawing/2010/main" val="0"/>
              </a:ext>
            </a:extLst>
          </a:blip>
          <a:srcRect/>
          <a:stretch>
            <a:fillRect/>
          </a:stretch>
        </p:blipFill>
        <p:spPr bwMode="auto">
          <a:xfrm>
            <a:off x="35496" y="1268760"/>
            <a:ext cx="9108504" cy="559495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555" name="Rettangolo 8"/>
          <p:cNvSpPr>
            <a:spLocks noChangeArrowheads="1"/>
          </p:cNvSpPr>
          <p:nvPr/>
        </p:nvSpPr>
        <p:spPr bwMode="auto">
          <a:xfrm>
            <a:off x="251618" y="1412776"/>
            <a:ext cx="8640763" cy="2246769"/>
          </a:xfrm>
          <a:prstGeom prst="rect">
            <a:avLst/>
          </a:prstGeom>
          <a:noFill/>
          <a:ln w="9525">
            <a:noFill/>
            <a:miter lim="800000"/>
            <a:headEnd/>
            <a:tailEnd/>
          </a:ln>
        </p:spPr>
        <p:txBody>
          <a:bodyPr>
            <a:spAutoFit/>
          </a:bodyPr>
          <a:lstStyle/>
          <a:p>
            <a:pPr algn="just"/>
            <a:r>
              <a:rPr lang="es-ES" sz="2000" dirty="0">
                <a:latin typeface="Arial" pitchFamily="34" charset="0"/>
                <a:cs typeface="Arial" pitchFamily="34" charset="0"/>
              </a:rPr>
              <a:t>La investigación tecnológica constituye un conocimiento aplicado y de uso práctico de manera inmediata, concretada en inventos, diseños, innovaciones, generalmente todos negociables para el sector productivo, en ámbitos de extracción y transformación, como los relativos a la prestación de servicios como lo son las universidades, centros de investigación, sectores turísticos, hospitales, entidades financieras, industrias de ingeniería, arquitectura, entre otros.</a:t>
            </a:r>
            <a:endParaRPr lang="es-MX" sz="2000" dirty="0">
              <a:latin typeface="Arial" pitchFamily="34" charset="0"/>
              <a:cs typeface="Arial" pitchFamily="34" charset="0"/>
            </a:endParaRPr>
          </a:p>
        </p:txBody>
      </p:sp>
      <p:sp>
        <p:nvSpPr>
          <p:cNvPr id="23556" name="Rectangle 2"/>
          <p:cNvSpPr>
            <a:spLocks noGrp="1" noChangeArrowheads="1"/>
          </p:cNvSpPr>
          <p:nvPr>
            <p:ph type="title" idx="4294967295"/>
          </p:nvPr>
        </p:nvSpPr>
        <p:spPr bwMode="auto">
          <a:xfrm>
            <a:off x="323850" y="476250"/>
            <a:ext cx="8820150" cy="855663"/>
          </a:xfrm>
          <a:prstGeom prst="rect">
            <a:avLst/>
          </a:prstGeom>
          <a:noFill/>
          <a:ln>
            <a:miter lim="800000"/>
            <a:headEnd/>
            <a:tailEnd/>
          </a:ln>
        </p:spPr>
        <p:txBody>
          <a:bodyPr/>
          <a:lstStyle/>
          <a:p>
            <a:pPr eaLnBrk="1" hangingPunct="1"/>
            <a:r>
              <a:rPr lang="es-CO" smtClean="0"/>
              <a:t>La Investigación Tecnológica</a:t>
            </a:r>
            <a:endParaRPr lang="es-ES" dirty="0" smtClean="0"/>
          </a:p>
        </p:txBody>
      </p:sp>
      <p:sp>
        <p:nvSpPr>
          <p:cNvPr id="5" name="4 Marcador de número de diapositiva"/>
          <p:cNvSpPr>
            <a:spLocks noGrp="1"/>
          </p:cNvSpPr>
          <p:nvPr>
            <p:ph type="sldNum" sz="quarter" idx="12"/>
          </p:nvPr>
        </p:nvSpPr>
        <p:spPr/>
        <p:txBody>
          <a:bodyPr/>
          <a:lstStyle/>
          <a:p>
            <a:pPr>
              <a:defRPr/>
            </a:pPr>
            <a:fld id="{C214611D-8B3E-47A4-8EDD-2B1AC262E3C8}" type="slidenum">
              <a:rPr lang="es-CO" smtClean="0"/>
              <a:pPr>
                <a:defRPr/>
              </a:pPr>
              <a:t>18</a:t>
            </a:fld>
            <a:endParaRPr lang="es-CO"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1000" fill="hold"/>
                                        <p:tgtEl>
                                          <p:spTgt spid="12291"/>
                                        </p:tgtEl>
                                        <p:attrNameLst>
                                          <p:attrName>ppt_w</p:attrName>
                                        </p:attrNameLst>
                                      </p:cBhvr>
                                      <p:tavLst>
                                        <p:tav tm="0">
                                          <p:val>
                                            <p:fltVal val="0"/>
                                          </p:val>
                                        </p:tav>
                                        <p:tav tm="100000">
                                          <p:val>
                                            <p:strVal val="#ppt_w"/>
                                          </p:val>
                                        </p:tav>
                                      </p:tavLst>
                                    </p:anim>
                                    <p:anim calcmode="lin" valueType="num">
                                      <p:cBhvr>
                                        <p:cTn id="8" dur="1000" fill="hold"/>
                                        <p:tgtEl>
                                          <p:spTgt spid="12291"/>
                                        </p:tgtEl>
                                        <p:attrNameLst>
                                          <p:attrName>ppt_h</p:attrName>
                                        </p:attrNameLst>
                                      </p:cBhvr>
                                      <p:tavLst>
                                        <p:tav tm="0">
                                          <p:val>
                                            <p:fltVal val="0"/>
                                          </p:val>
                                        </p:tav>
                                        <p:tav tm="100000">
                                          <p:val>
                                            <p:strVal val="#ppt_h"/>
                                          </p:val>
                                        </p:tav>
                                      </p:tavLst>
                                    </p:anim>
                                    <p:anim calcmode="lin" valueType="num">
                                      <p:cBhvr>
                                        <p:cTn id="9" dur="1000" fill="hold"/>
                                        <p:tgtEl>
                                          <p:spTgt spid="12291"/>
                                        </p:tgtEl>
                                        <p:attrNameLst>
                                          <p:attrName>style.rotation</p:attrName>
                                        </p:attrNameLst>
                                      </p:cBhvr>
                                      <p:tavLst>
                                        <p:tav tm="0">
                                          <p:val>
                                            <p:fltVal val="90"/>
                                          </p:val>
                                        </p:tav>
                                        <p:tav tm="100000">
                                          <p:val>
                                            <p:fltVal val="0"/>
                                          </p:val>
                                        </p:tav>
                                      </p:tavLst>
                                    </p:anim>
                                    <p:animEffect transition="in" filter="fade">
                                      <p:cBhvr>
                                        <p:cTn id="10" dur="1000"/>
                                        <p:tgtEl>
                                          <p:spTgt spid="1229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 calcmode="lin" valueType="num">
                                      <p:cBhvr>
                                        <p:cTn id="13" dur="1000" fill="hold"/>
                                        <p:tgtEl>
                                          <p:spTgt spid="23555"/>
                                        </p:tgtEl>
                                        <p:attrNameLst>
                                          <p:attrName>ppt_w</p:attrName>
                                        </p:attrNameLst>
                                      </p:cBhvr>
                                      <p:tavLst>
                                        <p:tav tm="0">
                                          <p:val>
                                            <p:fltVal val="0"/>
                                          </p:val>
                                        </p:tav>
                                        <p:tav tm="100000">
                                          <p:val>
                                            <p:strVal val="#ppt_w"/>
                                          </p:val>
                                        </p:tav>
                                      </p:tavLst>
                                    </p:anim>
                                    <p:anim calcmode="lin" valueType="num">
                                      <p:cBhvr>
                                        <p:cTn id="14" dur="1000" fill="hold"/>
                                        <p:tgtEl>
                                          <p:spTgt spid="23555"/>
                                        </p:tgtEl>
                                        <p:attrNameLst>
                                          <p:attrName>ppt_h</p:attrName>
                                        </p:attrNameLst>
                                      </p:cBhvr>
                                      <p:tavLst>
                                        <p:tav tm="0">
                                          <p:val>
                                            <p:fltVal val="0"/>
                                          </p:val>
                                        </p:tav>
                                        <p:tav tm="100000">
                                          <p:val>
                                            <p:strVal val="#ppt_h"/>
                                          </p:val>
                                        </p:tav>
                                      </p:tavLst>
                                    </p:anim>
                                    <p:anim calcmode="lin" valueType="num">
                                      <p:cBhvr>
                                        <p:cTn id="15" dur="1000" fill="hold"/>
                                        <p:tgtEl>
                                          <p:spTgt spid="23555"/>
                                        </p:tgtEl>
                                        <p:attrNameLst>
                                          <p:attrName>style.rotation</p:attrName>
                                        </p:attrNameLst>
                                      </p:cBhvr>
                                      <p:tavLst>
                                        <p:tav tm="0">
                                          <p:val>
                                            <p:fltVal val="90"/>
                                          </p:val>
                                        </p:tav>
                                        <p:tav tm="100000">
                                          <p:val>
                                            <p:fltVal val="0"/>
                                          </p:val>
                                        </p:tav>
                                      </p:tavLst>
                                    </p:anim>
                                    <p:animEffect transition="in" filter="fade">
                                      <p:cBhvr>
                                        <p:cTn id="16" dur="1000"/>
                                        <p:tgtEl>
                                          <p:spTgt spid="23555"/>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3556"/>
                                        </p:tgtEl>
                                        <p:attrNameLst>
                                          <p:attrName>style.visibility</p:attrName>
                                        </p:attrNameLst>
                                      </p:cBhvr>
                                      <p:to>
                                        <p:strVal val="visible"/>
                                      </p:to>
                                    </p:set>
                                    <p:anim calcmode="lin" valueType="num">
                                      <p:cBhvr>
                                        <p:cTn id="19" dur="1000" fill="hold"/>
                                        <p:tgtEl>
                                          <p:spTgt spid="23556"/>
                                        </p:tgtEl>
                                        <p:attrNameLst>
                                          <p:attrName>ppt_w</p:attrName>
                                        </p:attrNameLst>
                                      </p:cBhvr>
                                      <p:tavLst>
                                        <p:tav tm="0">
                                          <p:val>
                                            <p:fltVal val="0"/>
                                          </p:val>
                                        </p:tav>
                                        <p:tav tm="100000">
                                          <p:val>
                                            <p:strVal val="#ppt_w"/>
                                          </p:val>
                                        </p:tav>
                                      </p:tavLst>
                                    </p:anim>
                                    <p:anim calcmode="lin" valueType="num">
                                      <p:cBhvr>
                                        <p:cTn id="20" dur="1000" fill="hold"/>
                                        <p:tgtEl>
                                          <p:spTgt spid="23556"/>
                                        </p:tgtEl>
                                        <p:attrNameLst>
                                          <p:attrName>ppt_h</p:attrName>
                                        </p:attrNameLst>
                                      </p:cBhvr>
                                      <p:tavLst>
                                        <p:tav tm="0">
                                          <p:val>
                                            <p:fltVal val="0"/>
                                          </p:val>
                                        </p:tav>
                                        <p:tav tm="100000">
                                          <p:val>
                                            <p:strVal val="#ppt_h"/>
                                          </p:val>
                                        </p:tav>
                                      </p:tavLst>
                                    </p:anim>
                                    <p:anim calcmode="lin" valueType="num">
                                      <p:cBhvr>
                                        <p:cTn id="21" dur="1000" fill="hold"/>
                                        <p:tgtEl>
                                          <p:spTgt spid="23556"/>
                                        </p:tgtEl>
                                        <p:attrNameLst>
                                          <p:attrName>style.rotation</p:attrName>
                                        </p:attrNameLst>
                                      </p:cBhvr>
                                      <p:tavLst>
                                        <p:tav tm="0">
                                          <p:val>
                                            <p:fltVal val="90"/>
                                          </p:val>
                                        </p:tav>
                                        <p:tav tm="100000">
                                          <p:val>
                                            <p:fltVal val="0"/>
                                          </p:val>
                                        </p:tav>
                                      </p:tavLst>
                                    </p:anim>
                                    <p:animEffect transition="in" filter="fade">
                                      <p:cBhvr>
                                        <p:cTn id="22" dur="10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2450"/>
                    </a14:imgEffect>
                    <a14:imgEffect>
                      <a14:saturation sat="40000"/>
                    </a14:imgEffect>
                  </a14:imgLayer>
                </a14:imgProps>
              </a:ext>
              <a:ext uri="{28A0092B-C50C-407E-A947-70E740481C1C}">
                <a14:useLocalDpi xmlns:a14="http://schemas.microsoft.com/office/drawing/2010/main" val="0"/>
              </a:ext>
            </a:extLst>
          </a:blip>
          <a:srcRect/>
          <a:stretch>
            <a:fillRect/>
          </a:stretch>
        </p:blipFill>
        <p:spPr bwMode="auto">
          <a:xfrm>
            <a:off x="35496" y="1268760"/>
            <a:ext cx="9108504" cy="559495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555" name="Rettangolo 8"/>
          <p:cNvSpPr>
            <a:spLocks noChangeArrowheads="1"/>
          </p:cNvSpPr>
          <p:nvPr/>
        </p:nvSpPr>
        <p:spPr bwMode="auto">
          <a:xfrm>
            <a:off x="323850" y="1412875"/>
            <a:ext cx="8640763" cy="2554545"/>
          </a:xfrm>
          <a:prstGeom prst="rect">
            <a:avLst/>
          </a:prstGeom>
          <a:noFill/>
          <a:ln w="9525">
            <a:noFill/>
            <a:miter lim="800000"/>
            <a:headEnd/>
            <a:tailEnd/>
          </a:ln>
        </p:spPr>
        <p:txBody>
          <a:bodyPr>
            <a:spAutoFit/>
          </a:bodyPr>
          <a:lstStyle/>
          <a:p>
            <a:pPr algn="just"/>
            <a:r>
              <a:rPr lang="es-ES" sz="2000" dirty="0">
                <a:latin typeface="Arial" pitchFamily="34" charset="0"/>
                <a:cs typeface="Arial" pitchFamily="34" charset="0"/>
              </a:rPr>
              <a:t>Desde el punto de vista técnico y metodológico, el quehacer investigativo en la dimensión tecnológica es mas instrumental, procedimental y pragmático que en el quehacer científico, cuyo objeto de estudio es mas cognoscitivo.</a:t>
            </a:r>
          </a:p>
          <a:p>
            <a:pPr algn="just"/>
            <a:r>
              <a:rPr lang="es-ES" sz="2000" dirty="0">
                <a:latin typeface="Arial" pitchFamily="34" charset="0"/>
                <a:cs typeface="Arial" pitchFamily="34" charset="0"/>
              </a:rPr>
              <a:t>Según García Córdoba, 2007 la formulación de un problema, la elaboración de un marco teórico, el diseño de hipótesis, la comunicación de resultados, presentan rasgos distintivos en la investigación científica, en los que hay que referir deben precisarse en mayor detalle.</a:t>
            </a:r>
          </a:p>
        </p:txBody>
      </p:sp>
      <p:sp>
        <p:nvSpPr>
          <p:cNvPr id="23556" name="Rectangle 2"/>
          <p:cNvSpPr>
            <a:spLocks noGrp="1" noChangeArrowheads="1"/>
          </p:cNvSpPr>
          <p:nvPr>
            <p:ph type="title" idx="4294967295"/>
          </p:nvPr>
        </p:nvSpPr>
        <p:spPr bwMode="auto">
          <a:xfrm>
            <a:off x="323850" y="476250"/>
            <a:ext cx="8820150" cy="855663"/>
          </a:xfrm>
          <a:prstGeom prst="rect">
            <a:avLst/>
          </a:prstGeom>
          <a:noFill/>
          <a:ln>
            <a:miter lim="800000"/>
            <a:headEnd/>
            <a:tailEnd/>
          </a:ln>
        </p:spPr>
        <p:txBody>
          <a:bodyPr/>
          <a:lstStyle/>
          <a:p>
            <a:pPr eaLnBrk="1" hangingPunct="1"/>
            <a:r>
              <a:rPr lang="es-CO" smtClean="0"/>
              <a:t>La Investigación Tecnológica</a:t>
            </a:r>
            <a:endParaRPr lang="es-ES" dirty="0" smtClean="0"/>
          </a:p>
        </p:txBody>
      </p:sp>
      <p:sp>
        <p:nvSpPr>
          <p:cNvPr id="5" name="4 Marcador de número de diapositiva"/>
          <p:cNvSpPr>
            <a:spLocks noGrp="1"/>
          </p:cNvSpPr>
          <p:nvPr>
            <p:ph type="sldNum" sz="quarter" idx="12"/>
          </p:nvPr>
        </p:nvSpPr>
        <p:spPr/>
        <p:txBody>
          <a:bodyPr/>
          <a:lstStyle/>
          <a:p>
            <a:pPr>
              <a:defRPr/>
            </a:pPr>
            <a:fld id="{C214611D-8B3E-47A4-8EDD-2B1AC262E3C8}" type="slidenum">
              <a:rPr lang="es-CO" smtClean="0"/>
              <a:pPr>
                <a:defRPr/>
              </a:pPr>
              <a:t>19</a:t>
            </a:fld>
            <a:endParaRPr lang="es-CO" dirty="0"/>
          </a:p>
        </p:txBody>
      </p:sp>
    </p:spTree>
    <p:extLst>
      <p:ext uri="{BB962C8B-B14F-4D97-AF65-F5344CB8AC3E}">
        <p14:creationId xmlns:p14="http://schemas.microsoft.com/office/powerpoint/2010/main" val="25076533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p:cTn id="7" dur="1000" fill="hold"/>
                                        <p:tgtEl>
                                          <p:spTgt spid="23555"/>
                                        </p:tgtEl>
                                        <p:attrNameLst>
                                          <p:attrName>ppt_w</p:attrName>
                                        </p:attrNameLst>
                                      </p:cBhvr>
                                      <p:tavLst>
                                        <p:tav tm="0">
                                          <p:val>
                                            <p:fltVal val="0"/>
                                          </p:val>
                                        </p:tav>
                                        <p:tav tm="100000">
                                          <p:val>
                                            <p:strVal val="#ppt_w"/>
                                          </p:val>
                                        </p:tav>
                                      </p:tavLst>
                                    </p:anim>
                                    <p:anim calcmode="lin" valueType="num">
                                      <p:cBhvr>
                                        <p:cTn id="8" dur="1000" fill="hold"/>
                                        <p:tgtEl>
                                          <p:spTgt spid="23555"/>
                                        </p:tgtEl>
                                        <p:attrNameLst>
                                          <p:attrName>ppt_h</p:attrName>
                                        </p:attrNameLst>
                                      </p:cBhvr>
                                      <p:tavLst>
                                        <p:tav tm="0">
                                          <p:val>
                                            <p:fltVal val="0"/>
                                          </p:val>
                                        </p:tav>
                                        <p:tav tm="100000">
                                          <p:val>
                                            <p:strVal val="#ppt_h"/>
                                          </p:val>
                                        </p:tav>
                                      </p:tavLst>
                                    </p:anim>
                                    <p:anim calcmode="lin" valueType="num">
                                      <p:cBhvr>
                                        <p:cTn id="9" dur="1000" fill="hold"/>
                                        <p:tgtEl>
                                          <p:spTgt spid="23555"/>
                                        </p:tgtEl>
                                        <p:attrNameLst>
                                          <p:attrName>style.rotation</p:attrName>
                                        </p:attrNameLst>
                                      </p:cBhvr>
                                      <p:tavLst>
                                        <p:tav tm="0">
                                          <p:val>
                                            <p:fltVal val="90"/>
                                          </p:val>
                                        </p:tav>
                                        <p:tav tm="100000">
                                          <p:val>
                                            <p:fltVal val="0"/>
                                          </p:val>
                                        </p:tav>
                                      </p:tavLst>
                                    </p:anim>
                                    <p:animEffect transition="in" filter="fade">
                                      <p:cBhvr>
                                        <p:cTn id="10" dur="1000"/>
                                        <p:tgtEl>
                                          <p:spTgt spid="23555"/>
                                        </p:tgtEl>
                                      </p:cBhvr>
                                    </p:animEffect>
                                  </p:childTnLst>
                                </p:cTn>
                              </p:par>
                              <p:par>
                                <p:cTn id="11" presetID="3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3556"/>
                                        </p:tgtEl>
                                        <p:attrNameLst>
                                          <p:attrName>style.visibility</p:attrName>
                                        </p:attrNameLst>
                                      </p:cBhvr>
                                      <p:to>
                                        <p:strVal val="visible"/>
                                      </p:to>
                                    </p:set>
                                    <p:anim calcmode="lin" valueType="num">
                                      <p:cBhvr>
                                        <p:cTn id="19" dur="1000" fill="hold"/>
                                        <p:tgtEl>
                                          <p:spTgt spid="23556"/>
                                        </p:tgtEl>
                                        <p:attrNameLst>
                                          <p:attrName>ppt_w</p:attrName>
                                        </p:attrNameLst>
                                      </p:cBhvr>
                                      <p:tavLst>
                                        <p:tav tm="0">
                                          <p:val>
                                            <p:fltVal val="0"/>
                                          </p:val>
                                        </p:tav>
                                        <p:tav tm="100000">
                                          <p:val>
                                            <p:strVal val="#ppt_w"/>
                                          </p:val>
                                        </p:tav>
                                      </p:tavLst>
                                    </p:anim>
                                    <p:anim calcmode="lin" valueType="num">
                                      <p:cBhvr>
                                        <p:cTn id="20" dur="1000" fill="hold"/>
                                        <p:tgtEl>
                                          <p:spTgt spid="23556"/>
                                        </p:tgtEl>
                                        <p:attrNameLst>
                                          <p:attrName>ppt_h</p:attrName>
                                        </p:attrNameLst>
                                      </p:cBhvr>
                                      <p:tavLst>
                                        <p:tav tm="0">
                                          <p:val>
                                            <p:fltVal val="0"/>
                                          </p:val>
                                        </p:tav>
                                        <p:tav tm="100000">
                                          <p:val>
                                            <p:strVal val="#ppt_h"/>
                                          </p:val>
                                        </p:tav>
                                      </p:tavLst>
                                    </p:anim>
                                    <p:anim calcmode="lin" valueType="num">
                                      <p:cBhvr>
                                        <p:cTn id="21" dur="1000" fill="hold"/>
                                        <p:tgtEl>
                                          <p:spTgt spid="23556"/>
                                        </p:tgtEl>
                                        <p:attrNameLst>
                                          <p:attrName>style.rotation</p:attrName>
                                        </p:attrNameLst>
                                      </p:cBhvr>
                                      <p:tavLst>
                                        <p:tav tm="0">
                                          <p:val>
                                            <p:fltVal val="90"/>
                                          </p:val>
                                        </p:tav>
                                        <p:tav tm="100000">
                                          <p:val>
                                            <p:fltVal val="0"/>
                                          </p:val>
                                        </p:tav>
                                      </p:tavLst>
                                    </p:anim>
                                    <p:animEffect transition="in" filter="fade">
                                      <p:cBhvr>
                                        <p:cTn id="22" dur="10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611560" y="476672"/>
            <a:ext cx="7467600" cy="1143000"/>
          </a:xfrm>
          <a:prstGeom prst="rect">
            <a:avLst/>
          </a:prstGeom>
        </p:spPr>
        <p:txBody>
          <a:bodyPr/>
          <a:lstStyle/>
          <a:p>
            <a:r>
              <a:rPr lang="es-PE" dirty="0" smtClean="0"/>
              <a:t>Ciencia</a:t>
            </a:r>
            <a:endParaRPr lang="es-E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17" y="1268760"/>
            <a:ext cx="4142011" cy="5319540"/>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17" y="3573016"/>
            <a:ext cx="6123859" cy="3284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5 Marcador de número de diapositiva"/>
          <p:cNvSpPr>
            <a:spLocks noGrp="1"/>
          </p:cNvSpPr>
          <p:nvPr>
            <p:ph type="sldNum" sz="quarter" idx="12"/>
          </p:nvPr>
        </p:nvSpPr>
        <p:spPr/>
        <p:txBody>
          <a:bodyPr/>
          <a:lstStyle/>
          <a:p>
            <a:pPr>
              <a:defRPr/>
            </a:pPr>
            <a:fld id="{C214611D-8B3E-47A4-8EDD-2B1AC262E3C8}" type="slidenum">
              <a:rPr lang="es-CO" smtClean="0"/>
              <a:pPr>
                <a:defRPr/>
              </a:pPr>
              <a:t>2</a:t>
            </a:fld>
            <a:endParaRPr lang="es-CO" dirty="0"/>
          </a:p>
        </p:txBody>
      </p:sp>
      <p:sp>
        <p:nvSpPr>
          <p:cNvPr id="8" name="2 Marcador de contenido"/>
          <p:cNvSpPr txBox="1">
            <a:spLocks/>
          </p:cNvSpPr>
          <p:nvPr/>
        </p:nvSpPr>
        <p:spPr>
          <a:xfrm>
            <a:off x="3491880" y="1196752"/>
            <a:ext cx="5328592" cy="2232248"/>
          </a:xfrm>
          <a:prstGeom prst="rect">
            <a:avLst/>
          </a:prstGeom>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r>
              <a:rPr lang="es-ES" sz="2400" dirty="0" smtClean="0">
                <a:latin typeface="Arial" pitchFamily="34" charset="0"/>
                <a:cs typeface="Arial" pitchFamily="34" charset="0"/>
              </a:rPr>
              <a:t>(Del lat. </a:t>
            </a:r>
            <a:r>
              <a:rPr lang="es-ES" sz="2400" dirty="0" err="1" smtClean="0">
                <a:latin typeface="Arial" pitchFamily="34" charset="0"/>
                <a:cs typeface="Arial" pitchFamily="34" charset="0"/>
              </a:rPr>
              <a:t>scientĭa</a:t>
            </a:r>
            <a:r>
              <a:rPr lang="es-ES" sz="2400" dirty="0" smtClean="0">
                <a:latin typeface="Arial" pitchFamily="34" charset="0"/>
                <a:cs typeface="Arial" pitchFamily="34" charset="0"/>
              </a:rPr>
              <a:t>).</a:t>
            </a:r>
            <a:br>
              <a:rPr lang="es-ES" sz="2400" dirty="0" smtClean="0">
                <a:latin typeface="Arial" pitchFamily="34" charset="0"/>
                <a:cs typeface="Arial" pitchFamily="34" charset="0"/>
              </a:rPr>
            </a:br>
            <a:endParaRPr lang="" sz="2400" smtClean="0">
              <a:latin typeface="Arial" pitchFamily="34" charset="0"/>
              <a:cs typeface="Arial" pitchFamily="34" charset="0"/>
            </a:endParaRPr>
          </a:p>
          <a:p>
            <a:pPr marL="0" indent="0" algn="just">
              <a:buFont typeface="Arial" charset="0"/>
              <a:buNone/>
            </a:pPr>
            <a:r>
              <a:rPr lang="es-ES" sz="2400" dirty="0" smtClean="0">
                <a:latin typeface="Arial" pitchFamily="34" charset="0"/>
                <a:cs typeface="Arial" pitchFamily="34" charset="0"/>
              </a:rPr>
              <a:t>Conjunto de conocimientos obtenidos mediante la observación y el razonamiento, sistemáticamente estructurados y de los que se deducen principios y leyes generales.</a:t>
            </a:r>
            <a:endParaRPr lang="es-E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1000" fill="hold"/>
                                        <p:tgtEl>
                                          <p:spTgt spid="1027"/>
                                        </p:tgtEl>
                                        <p:attrNameLst>
                                          <p:attrName>ppt_w</p:attrName>
                                        </p:attrNameLst>
                                      </p:cBhvr>
                                      <p:tavLst>
                                        <p:tav tm="0">
                                          <p:val>
                                            <p:fltVal val="0"/>
                                          </p:val>
                                        </p:tav>
                                        <p:tav tm="100000">
                                          <p:val>
                                            <p:strVal val="#ppt_w"/>
                                          </p:val>
                                        </p:tav>
                                      </p:tavLst>
                                    </p:anim>
                                    <p:anim calcmode="lin" valueType="num">
                                      <p:cBhvr>
                                        <p:cTn id="8" dur="1000" fill="hold"/>
                                        <p:tgtEl>
                                          <p:spTgt spid="1027"/>
                                        </p:tgtEl>
                                        <p:attrNameLst>
                                          <p:attrName>ppt_h</p:attrName>
                                        </p:attrNameLst>
                                      </p:cBhvr>
                                      <p:tavLst>
                                        <p:tav tm="0">
                                          <p:val>
                                            <p:fltVal val="0"/>
                                          </p:val>
                                        </p:tav>
                                        <p:tav tm="100000">
                                          <p:val>
                                            <p:strVal val="#ppt_h"/>
                                          </p:val>
                                        </p:tav>
                                      </p:tavLst>
                                    </p:anim>
                                    <p:anim calcmode="lin" valueType="num">
                                      <p:cBhvr>
                                        <p:cTn id="9" dur="1000" fill="hold"/>
                                        <p:tgtEl>
                                          <p:spTgt spid="1027"/>
                                        </p:tgtEl>
                                        <p:attrNameLst>
                                          <p:attrName>style.rotation</p:attrName>
                                        </p:attrNameLst>
                                      </p:cBhvr>
                                      <p:tavLst>
                                        <p:tav tm="0">
                                          <p:val>
                                            <p:fltVal val="90"/>
                                          </p:val>
                                        </p:tav>
                                        <p:tav tm="100000">
                                          <p:val>
                                            <p:fltVal val="0"/>
                                          </p:val>
                                        </p:tav>
                                      </p:tavLst>
                                    </p:anim>
                                    <p:animEffect transition="in" filter="fade">
                                      <p:cBhvr>
                                        <p:cTn id="10" dur="1000"/>
                                        <p:tgtEl>
                                          <p:spTgt spid="102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par>
                                <p:cTn id="17" presetID="3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p:cTn id="25"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8">
                                            <p:txEl>
                                              <p:pRg st="0" end="0"/>
                                            </p:txEl>
                                          </p:spTgt>
                                        </p:tgtEl>
                                        <p:attrNameLst>
                                          <p:attrName>ppt_h</p:attrName>
                                        </p:attrNameLst>
                                      </p:cBhvr>
                                      <p:tavLst>
                                        <p:tav tm="0">
                                          <p:val>
                                            <p:fltVal val="0"/>
                                          </p:val>
                                        </p:tav>
                                        <p:tav tm="100000">
                                          <p:val>
                                            <p:strVal val="#ppt_h"/>
                                          </p:val>
                                        </p:tav>
                                      </p:tavLst>
                                    </p:anim>
                                    <p:anim calcmode="lin" valueType="num">
                                      <p:cBhvr>
                                        <p:cTn id="27" dur="1000" fill="hold"/>
                                        <p:tgtEl>
                                          <p:spTgt spid="8">
                                            <p:txEl>
                                              <p:pRg st="0" end="0"/>
                                            </p:txEl>
                                          </p:spTgt>
                                        </p:tgtEl>
                                        <p:attrNameLst>
                                          <p:attrName>style.rotation</p:attrName>
                                        </p:attrNameLst>
                                      </p:cBhvr>
                                      <p:tavLst>
                                        <p:tav tm="0">
                                          <p:val>
                                            <p:fltVal val="90"/>
                                          </p:val>
                                        </p:tav>
                                        <p:tav tm="100000">
                                          <p:val>
                                            <p:fltVal val="0"/>
                                          </p:val>
                                        </p:tav>
                                      </p:tavLst>
                                    </p:anim>
                                    <p:animEffect transition="in" filter="fade">
                                      <p:cBhvr>
                                        <p:cTn id="28" dur="1000"/>
                                        <p:tgtEl>
                                          <p:spTgt spid="8">
                                            <p:txEl>
                                              <p:pRg st="0" end="0"/>
                                            </p:txEl>
                                          </p:spTgt>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8">
                                            <p:txEl>
                                              <p:pRg st="1" end="1"/>
                                            </p:txEl>
                                          </p:spTgt>
                                        </p:tgtEl>
                                        <p:attrNameLst>
                                          <p:attrName>style.visibility</p:attrName>
                                        </p:attrNameLst>
                                      </p:cBhvr>
                                      <p:to>
                                        <p:strVal val="visible"/>
                                      </p:to>
                                    </p:set>
                                    <p:anim calcmode="lin" valueType="num">
                                      <p:cBhvr>
                                        <p:cTn id="31" dur="1000" fill="hold"/>
                                        <p:tgtEl>
                                          <p:spTgt spid="8">
                                            <p:txEl>
                                              <p:pRg st="1" end="1"/>
                                            </p:txEl>
                                          </p:spTgt>
                                        </p:tgtEl>
                                        <p:attrNameLst>
                                          <p:attrName>ppt_w</p:attrName>
                                        </p:attrNameLst>
                                      </p:cBhvr>
                                      <p:tavLst>
                                        <p:tav tm="0">
                                          <p:val>
                                            <p:fltVal val="0"/>
                                          </p:val>
                                        </p:tav>
                                        <p:tav tm="100000">
                                          <p:val>
                                            <p:strVal val="#ppt_w"/>
                                          </p:val>
                                        </p:tav>
                                      </p:tavLst>
                                    </p:anim>
                                    <p:anim calcmode="lin" valueType="num">
                                      <p:cBhvr>
                                        <p:cTn id="32" dur="1000" fill="hold"/>
                                        <p:tgtEl>
                                          <p:spTgt spid="8">
                                            <p:txEl>
                                              <p:pRg st="1" end="1"/>
                                            </p:txEl>
                                          </p:spTgt>
                                        </p:tgtEl>
                                        <p:attrNameLst>
                                          <p:attrName>ppt_h</p:attrName>
                                        </p:attrNameLst>
                                      </p:cBhvr>
                                      <p:tavLst>
                                        <p:tav tm="0">
                                          <p:val>
                                            <p:fltVal val="0"/>
                                          </p:val>
                                        </p:tav>
                                        <p:tav tm="100000">
                                          <p:val>
                                            <p:strVal val="#ppt_h"/>
                                          </p:val>
                                        </p:tav>
                                      </p:tavLst>
                                    </p:anim>
                                    <p:anim calcmode="lin" valueType="num">
                                      <p:cBhvr>
                                        <p:cTn id="33" dur="1000" fill="hold"/>
                                        <p:tgtEl>
                                          <p:spTgt spid="8">
                                            <p:txEl>
                                              <p:pRg st="1" end="1"/>
                                            </p:txEl>
                                          </p:spTgt>
                                        </p:tgtEl>
                                        <p:attrNameLst>
                                          <p:attrName>style.rotation</p:attrName>
                                        </p:attrNameLst>
                                      </p:cBhvr>
                                      <p:tavLst>
                                        <p:tav tm="0">
                                          <p:val>
                                            <p:fltVal val="90"/>
                                          </p:val>
                                        </p:tav>
                                        <p:tav tm="100000">
                                          <p:val>
                                            <p:fltVal val="0"/>
                                          </p:val>
                                        </p:tav>
                                      </p:tavLst>
                                    </p:anim>
                                    <p:animEffect transition="in" filter="fade">
                                      <p:cBhvr>
                                        <p:cTn id="34" dur="1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2450"/>
                    </a14:imgEffect>
                    <a14:imgEffect>
                      <a14:saturation sat="40000"/>
                    </a14:imgEffect>
                  </a14:imgLayer>
                </a14:imgProps>
              </a:ext>
              <a:ext uri="{28A0092B-C50C-407E-A947-70E740481C1C}">
                <a14:useLocalDpi xmlns:a14="http://schemas.microsoft.com/office/drawing/2010/main" val="0"/>
              </a:ext>
            </a:extLst>
          </a:blip>
          <a:srcRect/>
          <a:stretch>
            <a:fillRect/>
          </a:stretch>
        </p:blipFill>
        <p:spPr bwMode="auto">
          <a:xfrm>
            <a:off x="35496" y="1268760"/>
            <a:ext cx="9108504" cy="559495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555" name="Rettangolo 8"/>
          <p:cNvSpPr>
            <a:spLocks noChangeArrowheads="1"/>
          </p:cNvSpPr>
          <p:nvPr/>
        </p:nvSpPr>
        <p:spPr bwMode="auto">
          <a:xfrm>
            <a:off x="323850" y="1412875"/>
            <a:ext cx="8640763" cy="2862322"/>
          </a:xfrm>
          <a:prstGeom prst="rect">
            <a:avLst/>
          </a:prstGeom>
          <a:noFill/>
          <a:ln w="9525">
            <a:noFill/>
            <a:miter lim="800000"/>
            <a:headEnd/>
            <a:tailEnd/>
          </a:ln>
        </p:spPr>
        <p:txBody>
          <a:bodyPr>
            <a:spAutoFit/>
          </a:bodyPr>
          <a:lstStyle/>
          <a:p>
            <a:pPr algn="just"/>
            <a:r>
              <a:rPr lang="es-ES" sz="2000" b="1" dirty="0">
                <a:latin typeface="Arial" pitchFamily="34" charset="0"/>
                <a:cs typeface="Arial" pitchFamily="34" charset="0"/>
              </a:rPr>
              <a:t>La investigación tecnológica</a:t>
            </a:r>
            <a:r>
              <a:rPr lang="es-ES" sz="2000" dirty="0">
                <a:latin typeface="Arial" pitchFamily="34" charset="0"/>
                <a:cs typeface="Arial" pitchFamily="34" charset="0"/>
              </a:rPr>
              <a:t> en las disciplinas de la ingeniería presenta un conjunto de características que la vinculan en forma natural con la innovación tecnológica, lo cual indica que las instancias de promoción inicial de los proyectos de investigación y la evaluación de la investigación tecnológica pueden ser utilizadas como un instrumento para fomentar la innovación. Como innovación tecnológica se designa la incorporación del conocimiento científico y tecnológico, propio o ajeno, con el objeto de crear o modificar un proceso productivo, un artefacto, una máquina, para cumplir un fin valioso para la sociedad.</a:t>
            </a:r>
          </a:p>
        </p:txBody>
      </p:sp>
      <p:sp>
        <p:nvSpPr>
          <p:cNvPr id="23556" name="Rectangle 2"/>
          <p:cNvSpPr>
            <a:spLocks noGrp="1" noChangeArrowheads="1"/>
          </p:cNvSpPr>
          <p:nvPr>
            <p:ph type="title" idx="4294967295"/>
          </p:nvPr>
        </p:nvSpPr>
        <p:spPr bwMode="auto">
          <a:xfrm>
            <a:off x="323850" y="476250"/>
            <a:ext cx="8820150" cy="855663"/>
          </a:xfrm>
          <a:prstGeom prst="rect">
            <a:avLst/>
          </a:prstGeom>
          <a:noFill/>
          <a:ln>
            <a:miter lim="800000"/>
            <a:headEnd/>
            <a:tailEnd/>
          </a:ln>
        </p:spPr>
        <p:txBody>
          <a:bodyPr/>
          <a:lstStyle/>
          <a:p>
            <a:pPr eaLnBrk="1" hangingPunct="1"/>
            <a:r>
              <a:rPr lang="es-CO" smtClean="0"/>
              <a:t>La Investigación Tecnológica</a:t>
            </a:r>
            <a:endParaRPr lang="es-ES" dirty="0" smtClean="0"/>
          </a:p>
        </p:txBody>
      </p:sp>
      <p:sp>
        <p:nvSpPr>
          <p:cNvPr id="5" name="4 Marcador de número de diapositiva"/>
          <p:cNvSpPr>
            <a:spLocks noGrp="1"/>
          </p:cNvSpPr>
          <p:nvPr>
            <p:ph type="sldNum" sz="quarter" idx="12"/>
          </p:nvPr>
        </p:nvSpPr>
        <p:spPr/>
        <p:txBody>
          <a:bodyPr/>
          <a:lstStyle/>
          <a:p>
            <a:pPr>
              <a:defRPr/>
            </a:pPr>
            <a:fld id="{C214611D-8B3E-47A4-8EDD-2B1AC262E3C8}" type="slidenum">
              <a:rPr lang="es-CO" smtClean="0"/>
              <a:pPr>
                <a:defRPr/>
              </a:pPr>
              <a:t>20</a:t>
            </a:fld>
            <a:endParaRPr lang="es-CO" dirty="0"/>
          </a:p>
        </p:txBody>
      </p:sp>
    </p:spTree>
    <p:extLst>
      <p:ext uri="{BB962C8B-B14F-4D97-AF65-F5344CB8AC3E}">
        <p14:creationId xmlns:p14="http://schemas.microsoft.com/office/powerpoint/2010/main" val="122676743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 calcmode="lin" valueType="num">
                                      <p:cBhvr>
                                        <p:cTn id="13" dur="1000" fill="hold"/>
                                        <p:tgtEl>
                                          <p:spTgt spid="23555"/>
                                        </p:tgtEl>
                                        <p:attrNameLst>
                                          <p:attrName>ppt_w</p:attrName>
                                        </p:attrNameLst>
                                      </p:cBhvr>
                                      <p:tavLst>
                                        <p:tav tm="0">
                                          <p:val>
                                            <p:fltVal val="0"/>
                                          </p:val>
                                        </p:tav>
                                        <p:tav tm="100000">
                                          <p:val>
                                            <p:strVal val="#ppt_w"/>
                                          </p:val>
                                        </p:tav>
                                      </p:tavLst>
                                    </p:anim>
                                    <p:anim calcmode="lin" valueType="num">
                                      <p:cBhvr>
                                        <p:cTn id="14" dur="1000" fill="hold"/>
                                        <p:tgtEl>
                                          <p:spTgt spid="23555"/>
                                        </p:tgtEl>
                                        <p:attrNameLst>
                                          <p:attrName>ppt_h</p:attrName>
                                        </p:attrNameLst>
                                      </p:cBhvr>
                                      <p:tavLst>
                                        <p:tav tm="0">
                                          <p:val>
                                            <p:fltVal val="0"/>
                                          </p:val>
                                        </p:tav>
                                        <p:tav tm="100000">
                                          <p:val>
                                            <p:strVal val="#ppt_h"/>
                                          </p:val>
                                        </p:tav>
                                      </p:tavLst>
                                    </p:anim>
                                    <p:anim calcmode="lin" valueType="num">
                                      <p:cBhvr>
                                        <p:cTn id="15" dur="1000" fill="hold"/>
                                        <p:tgtEl>
                                          <p:spTgt spid="23555"/>
                                        </p:tgtEl>
                                        <p:attrNameLst>
                                          <p:attrName>style.rotation</p:attrName>
                                        </p:attrNameLst>
                                      </p:cBhvr>
                                      <p:tavLst>
                                        <p:tav tm="0">
                                          <p:val>
                                            <p:fltVal val="90"/>
                                          </p:val>
                                        </p:tav>
                                        <p:tav tm="100000">
                                          <p:val>
                                            <p:fltVal val="0"/>
                                          </p:val>
                                        </p:tav>
                                      </p:tavLst>
                                    </p:anim>
                                    <p:animEffect transition="in" filter="fade">
                                      <p:cBhvr>
                                        <p:cTn id="16" dur="1000"/>
                                        <p:tgtEl>
                                          <p:spTgt spid="23555"/>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3556"/>
                                        </p:tgtEl>
                                        <p:attrNameLst>
                                          <p:attrName>style.visibility</p:attrName>
                                        </p:attrNameLst>
                                      </p:cBhvr>
                                      <p:to>
                                        <p:strVal val="visible"/>
                                      </p:to>
                                    </p:set>
                                    <p:anim calcmode="lin" valueType="num">
                                      <p:cBhvr>
                                        <p:cTn id="19" dur="1000" fill="hold"/>
                                        <p:tgtEl>
                                          <p:spTgt spid="23556"/>
                                        </p:tgtEl>
                                        <p:attrNameLst>
                                          <p:attrName>ppt_w</p:attrName>
                                        </p:attrNameLst>
                                      </p:cBhvr>
                                      <p:tavLst>
                                        <p:tav tm="0">
                                          <p:val>
                                            <p:fltVal val="0"/>
                                          </p:val>
                                        </p:tav>
                                        <p:tav tm="100000">
                                          <p:val>
                                            <p:strVal val="#ppt_w"/>
                                          </p:val>
                                        </p:tav>
                                      </p:tavLst>
                                    </p:anim>
                                    <p:anim calcmode="lin" valueType="num">
                                      <p:cBhvr>
                                        <p:cTn id="20" dur="1000" fill="hold"/>
                                        <p:tgtEl>
                                          <p:spTgt spid="23556"/>
                                        </p:tgtEl>
                                        <p:attrNameLst>
                                          <p:attrName>ppt_h</p:attrName>
                                        </p:attrNameLst>
                                      </p:cBhvr>
                                      <p:tavLst>
                                        <p:tav tm="0">
                                          <p:val>
                                            <p:fltVal val="0"/>
                                          </p:val>
                                        </p:tav>
                                        <p:tav tm="100000">
                                          <p:val>
                                            <p:strVal val="#ppt_h"/>
                                          </p:val>
                                        </p:tav>
                                      </p:tavLst>
                                    </p:anim>
                                    <p:anim calcmode="lin" valueType="num">
                                      <p:cBhvr>
                                        <p:cTn id="21" dur="1000" fill="hold"/>
                                        <p:tgtEl>
                                          <p:spTgt spid="23556"/>
                                        </p:tgtEl>
                                        <p:attrNameLst>
                                          <p:attrName>style.rotation</p:attrName>
                                        </p:attrNameLst>
                                      </p:cBhvr>
                                      <p:tavLst>
                                        <p:tav tm="0">
                                          <p:val>
                                            <p:fltVal val="90"/>
                                          </p:val>
                                        </p:tav>
                                        <p:tav tm="100000">
                                          <p:val>
                                            <p:fltVal val="0"/>
                                          </p:val>
                                        </p:tav>
                                      </p:tavLst>
                                    </p:anim>
                                    <p:animEffect transition="in" filter="fade">
                                      <p:cBhvr>
                                        <p:cTn id="22" dur="10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611560" y="476672"/>
            <a:ext cx="7467600" cy="1143000"/>
          </a:xfrm>
          <a:prstGeom prst="rect">
            <a:avLst/>
          </a:prstGeom>
        </p:spPr>
        <p:txBody>
          <a:bodyPr/>
          <a:lstStyle/>
          <a:p>
            <a:r>
              <a:rPr lang="es-PE" dirty="0" smtClean="0"/>
              <a:t>Ciencia</a:t>
            </a:r>
            <a:endParaRPr lang="es-E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68760"/>
            <a:ext cx="5436096" cy="555014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2 Marcador de contenido"/>
          <p:cNvSpPr>
            <a:spLocks noGrp="1"/>
          </p:cNvSpPr>
          <p:nvPr>
            <p:ph sz="half" idx="4294967295"/>
          </p:nvPr>
        </p:nvSpPr>
        <p:spPr>
          <a:xfrm>
            <a:off x="5436096" y="1268760"/>
            <a:ext cx="3707904" cy="2232248"/>
          </a:xfrm>
          <a:prstGeom prst="rect">
            <a:avLst/>
          </a:prstGeom>
        </p:spPr>
        <p:txBody>
          <a:bodyPr/>
          <a:lstStyle/>
          <a:p>
            <a:pPr marL="0" indent="0" algn="just">
              <a:buNone/>
            </a:pPr>
            <a:r>
              <a:rPr lang="es-ES" sz="2000" i="1" dirty="0">
                <a:latin typeface="Arial" pitchFamily="34" charset="0"/>
                <a:cs typeface="Arial" pitchFamily="34" charset="0"/>
              </a:rPr>
              <a:t>"La ciencia no es solo una colección de leyes, un catalogo de hechos sin mutua relación. Es una creación des espíritu humano con sus ideas y conceptos libremente inventadas.</a:t>
            </a:r>
            <a:br>
              <a:rPr lang="es-ES" sz="2000" i="1" dirty="0">
                <a:latin typeface="Arial" pitchFamily="34" charset="0"/>
                <a:cs typeface="Arial" pitchFamily="34" charset="0"/>
              </a:rPr>
            </a:br>
            <a:r>
              <a:rPr lang="es-ES" sz="2000" i="1" dirty="0">
                <a:latin typeface="Arial" pitchFamily="34" charset="0"/>
                <a:cs typeface="Arial" pitchFamily="34" charset="0"/>
              </a:rPr>
              <a:t>Las teorías físicas trata de ser una imagen de la realidad y de establecer su relación con el amplio mundo de las impresiones sensoriales. Luego, la </a:t>
            </a:r>
            <a:r>
              <a:rPr lang="es-ES" sz="2000" i="1" dirty="0" err="1">
                <a:latin typeface="Arial" pitchFamily="34" charset="0"/>
                <a:cs typeface="Arial" pitchFamily="34" charset="0"/>
              </a:rPr>
              <a:t>unica</a:t>
            </a:r>
            <a:r>
              <a:rPr lang="es-ES" sz="2000" i="1" dirty="0">
                <a:latin typeface="Arial" pitchFamily="34" charset="0"/>
                <a:cs typeface="Arial" pitchFamily="34" charset="0"/>
              </a:rPr>
              <a:t> justificación de nuestras estructuras mentales esta en el grado y en la norma en que las </a:t>
            </a:r>
            <a:r>
              <a:rPr lang="es-ES" sz="2000" i="1" dirty="0" err="1">
                <a:latin typeface="Arial" pitchFamily="34" charset="0"/>
                <a:cs typeface="Arial" pitchFamily="34" charset="0"/>
              </a:rPr>
              <a:t>teorias</a:t>
            </a:r>
            <a:r>
              <a:rPr lang="es-ES" sz="2000" i="1" dirty="0">
                <a:latin typeface="Arial" pitchFamily="34" charset="0"/>
                <a:cs typeface="Arial" pitchFamily="34" charset="0"/>
              </a:rPr>
              <a:t> logren dicha relación".</a:t>
            </a:r>
          </a:p>
        </p:txBody>
      </p:sp>
      <p:sp>
        <p:nvSpPr>
          <p:cNvPr id="6" name="5 Marcador de número de diapositiva"/>
          <p:cNvSpPr>
            <a:spLocks noGrp="1"/>
          </p:cNvSpPr>
          <p:nvPr>
            <p:ph type="sldNum" sz="quarter" idx="12"/>
          </p:nvPr>
        </p:nvSpPr>
        <p:spPr/>
        <p:txBody>
          <a:bodyPr/>
          <a:lstStyle/>
          <a:p>
            <a:pPr>
              <a:defRPr/>
            </a:pPr>
            <a:fld id="{C214611D-8B3E-47A4-8EDD-2B1AC262E3C8}" type="slidenum">
              <a:rPr lang="es-CO" smtClean="0"/>
              <a:pPr>
                <a:defRPr/>
              </a:pPr>
              <a:t>3</a:t>
            </a:fld>
            <a:endParaRPr lang="es-CO" dirty="0"/>
          </a:p>
        </p:txBody>
      </p:sp>
    </p:spTree>
    <p:extLst>
      <p:ext uri="{BB962C8B-B14F-4D97-AF65-F5344CB8AC3E}">
        <p14:creationId xmlns:p14="http://schemas.microsoft.com/office/powerpoint/2010/main" val="1361708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par>
                                <p:cTn id="17" presetID="3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611560" y="476672"/>
            <a:ext cx="7467600" cy="1143000"/>
          </a:xfrm>
          <a:prstGeom prst="rect">
            <a:avLst/>
          </a:prstGeom>
        </p:spPr>
        <p:txBody>
          <a:bodyPr/>
          <a:lstStyle/>
          <a:p>
            <a:r>
              <a:rPr lang="es-PE" dirty="0" smtClean="0"/>
              <a:t>Ciencia</a:t>
            </a:r>
            <a:endParaRPr lang="es-ES" dirty="0"/>
          </a:p>
        </p:txBody>
      </p:sp>
      <p:pic>
        <p:nvPicPr>
          <p:cNvPr id="2050"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50000" contrast="31000"/>
                    </a14:imgEffect>
                  </a14:imgLayer>
                </a14:imgProps>
              </a:ext>
              <a:ext uri="{28A0092B-C50C-407E-A947-70E740481C1C}">
                <a14:useLocalDpi xmlns:a14="http://schemas.microsoft.com/office/drawing/2010/main" val="0"/>
              </a:ext>
            </a:extLst>
          </a:blip>
          <a:srcRect/>
          <a:stretch>
            <a:fillRect/>
          </a:stretch>
        </p:blipFill>
        <p:spPr bwMode="auto">
          <a:xfrm>
            <a:off x="33572" y="1268759"/>
            <a:ext cx="9110428" cy="5588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Marcador de contenido"/>
          <p:cNvSpPr>
            <a:spLocks noGrp="1"/>
          </p:cNvSpPr>
          <p:nvPr>
            <p:ph sz="half" idx="4294967295"/>
          </p:nvPr>
        </p:nvSpPr>
        <p:spPr>
          <a:xfrm>
            <a:off x="628346" y="1484784"/>
            <a:ext cx="7920880" cy="2232248"/>
          </a:xfrm>
          <a:prstGeom prst="rect">
            <a:avLst/>
          </a:prstGeom>
        </p:spPr>
        <p:txBody>
          <a:bodyPr/>
          <a:lstStyle/>
          <a:p>
            <a:pPr marL="0" indent="0" algn="just">
              <a:buNone/>
            </a:pPr>
            <a:r>
              <a:rPr lang="es-ES" sz="2400" i="1" dirty="0" smtClean="0">
                <a:latin typeface="Arial" pitchFamily="34" charset="0"/>
                <a:cs typeface="Arial" pitchFamily="34" charset="0"/>
              </a:rPr>
              <a:t>"</a:t>
            </a:r>
            <a:r>
              <a:rPr lang="es-ES" sz="2400" i="1" dirty="0">
                <a:latin typeface="Arial" pitchFamily="34" charset="0"/>
                <a:cs typeface="Arial" pitchFamily="34" charset="0"/>
              </a:rPr>
              <a:t>Este creciente cuerpo de ideas llamada ciencia puede caracterizarse como conocimiento racional, </a:t>
            </a:r>
            <a:r>
              <a:rPr lang="es-ES" sz="2400" i="1" dirty="0" smtClean="0">
                <a:latin typeface="Arial" pitchFamily="34" charset="0"/>
                <a:cs typeface="Arial" pitchFamily="34" charset="0"/>
              </a:rPr>
              <a:t>sistemático, </a:t>
            </a:r>
            <a:r>
              <a:rPr lang="es-ES" sz="2400" i="1" dirty="0">
                <a:latin typeface="Arial" pitchFamily="34" charset="0"/>
                <a:cs typeface="Arial" pitchFamily="34" charset="0"/>
              </a:rPr>
              <a:t>exacto, verificable y por consiguiente falible</a:t>
            </a:r>
            <a:r>
              <a:rPr lang="es-ES" sz="2400" i="1" dirty="0" smtClean="0">
                <a:latin typeface="Arial" pitchFamily="34" charset="0"/>
                <a:cs typeface="Arial" pitchFamily="34" charset="0"/>
              </a:rPr>
              <a:t>".</a:t>
            </a:r>
            <a:endParaRPr lang="es-ES" sz="2400" i="1" dirty="0">
              <a:latin typeface="Arial" pitchFamily="34" charset="0"/>
              <a:cs typeface="Arial" pitchFamily="34" charset="0"/>
            </a:endParaRPr>
          </a:p>
        </p:txBody>
      </p:sp>
      <p:sp>
        <p:nvSpPr>
          <p:cNvPr id="6" name="5 Marcador de número de diapositiva"/>
          <p:cNvSpPr>
            <a:spLocks noGrp="1"/>
          </p:cNvSpPr>
          <p:nvPr>
            <p:ph type="sldNum" sz="quarter" idx="12"/>
          </p:nvPr>
        </p:nvSpPr>
        <p:spPr/>
        <p:txBody>
          <a:bodyPr/>
          <a:lstStyle/>
          <a:p>
            <a:pPr>
              <a:defRPr/>
            </a:pPr>
            <a:fld id="{C214611D-8B3E-47A4-8EDD-2B1AC262E3C8}" type="slidenum">
              <a:rPr lang="es-CO" smtClean="0"/>
              <a:pPr>
                <a:defRPr/>
              </a:pPr>
              <a:t>4</a:t>
            </a:fld>
            <a:endParaRPr lang="es-CO" dirty="0"/>
          </a:p>
        </p:txBody>
      </p:sp>
    </p:spTree>
    <p:extLst>
      <p:ext uri="{BB962C8B-B14F-4D97-AF65-F5344CB8AC3E}">
        <p14:creationId xmlns:p14="http://schemas.microsoft.com/office/powerpoint/2010/main" val="280703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par>
                                <p:cTn id="17" presetID="31" presetClass="entr" presetSubtype="0"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p:cTn id="19" dur="1000" fill="hold"/>
                                        <p:tgtEl>
                                          <p:spTgt spid="2050"/>
                                        </p:tgtEl>
                                        <p:attrNameLst>
                                          <p:attrName>ppt_w</p:attrName>
                                        </p:attrNameLst>
                                      </p:cBhvr>
                                      <p:tavLst>
                                        <p:tav tm="0">
                                          <p:val>
                                            <p:fltVal val="0"/>
                                          </p:val>
                                        </p:tav>
                                        <p:tav tm="100000">
                                          <p:val>
                                            <p:strVal val="#ppt_w"/>
                                          </p:val>
                                        </p:tav>
                                      </p:tavLst>
                                    </p:anim>
                                    <p:anim calcmode="lin" valueType="num">
                                      <p:cBhvr>
                                        <p:cTn id="20" dur="1000" fill="hold"/>
                                        <p:tgtEl>
                                          <p:spTgt spid="2050"/>
                                        </p:tgtEl>
                                        <p:attrNameLst>
                                          <p:attrName>ppt_h</p:attrName>
                                        </p:attrNameLst>
                                      </p:cBhvr>
                                      <p:tavLst>
                                        <p:tav tm="0">
                                          <p:val>
                                            <p:fltVal val="0"/>
                                          </p:val>
                                        </p:tav>
                                        <p:tav tm="100000">
                                          <p:val>
                                            <p:strVal val="#ppt_h"/>
                                          </p:val>
                                        </p:tav>
                                      </p:tavLst>
                                    </p:anim>
                                    <p:anim calcmode="lin" valueType="num">
                                      <p:cBhvr>
                                        <p:cTn id="21" dur="1000" fill="hold"/>
                                        <p:tgtEl>
                                          <p:spTgt spid="2050"/>
                                        </p:tgtEl>
                                        <p:attrNameLst>
                                          <p:attrName>style.rotation</p:attrName>
                                        </p:attrNameLst>
                                      </p:cBhvr>
                                      <p:tavLst>
                                        <p:tav tm="0">
                                          <p:val>
                                            <p:fltVal val="90"/>
                                          </p:val>
                                        </p:tav>
                                        <p:tav tm="100000">
                                          <p:val>
                                            <p:fltVal val="0"/>
                                          </p:val>
                                        </p:tav>
                                      </p:tavLst>
                                    </p:anim>
                                    <p:animEffect transition="in" filter="fade">
                                      <p:cBhvr>
                                        <p:cTn id="22"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611560" y="476672"/>
            <a:ext cx="7467600" cy="1143000"/>
          </a:xfrm>
          <a:prstGeom prst="rect">
            <a:avLst/>
          </a:prstGeom>
        </p:spPr>
        <p:txBody>
          <a:bodyPr/>
          <a:lstStyle/>
          <a:p>
            <a:r>
              <a:rPr lang="es-PE" dirty="0" smtClean="0"/>
              <a:t>Ciencia</a:t>
            </a:r>
            <a:endParaRPr lang="es-E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82" y="1268760"/>
            <a:ext cx="4323794" cy="55530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Marcador de contenido"/>
          <p:cNvSpPr>
            <a:spLocks noGrp="1"/>
          </p:cNvSpPr>
          <p:nvPr>
            <p:ph sz="half" idx="4294967295"/>
          </p:nvPr>
        </p:nvSpPr>
        <p:spPr>
          <a:xfrm>
            <a:off x="4355976" y="1208349"/>
            <a:ext cx="4229746" cy="2836912"/>
          </a:xfrm>
          <a:prstGeom prst="rect">
            <a:avLst/>
          </a:prstGeom>
        </p:spPr>
        <p:txBody>
          <a:bodyPr/>
          <a:lstStyle/>
          <a:p>
            <a:pPr marL="0" indent="0" algn="just">
              <a:buNone/>
            </a:pPr>
            <a:r>
              <a:rPr lang="es-ES" sz="2000" dirty="0">
                <a:latin typeface="Arial" pitchFamily="34" charset="0"/>
                <a:cs typeface="Arial" pitchFamily="34" charset="0"/>
              </a:rPr>
              <a:t>La Ciencia, en un sentido amplio, se refiere a un sistema de conocimiento objetivo. Los campos de la ciencia comúnmente se clasifican en dos:</a:t>
            </a:r>
          </a:p>
          <a:p>
            <a:pPr algn="just"/>
            <a:r>
              <a:rPr lang="es-ES" sz="2000" dirty="0">
                <a:latin typeface="Arial" pitchFamily="34" charset="0"/>
                <a:cs typeface="Arial" pitchFamily="34" charset="0"/>
              </a:rPr>
              <a:t> Las ciencias naturales, que estudian fenómenos naturales, incluyendo la vida. </a:t>
            </a:r>
            <a:r>
              <a:rPr lang="es-ES" sz="2000" dirty="0" err="1">
                <a:latin typeface="Arial" pitchFamily="34" charset="0"/>
                <a:cs typeface="Arial" pitchFamily="34" charset="0"/>
              </a:rPr>
              <a:t>Ejemplo:Física</a:t>
            </a:r>
            <a:r>
              <a:rPr lang="es-ES" sz="2000" dirty="0">
                <a:latin typeface="Arial" pitchFamily="34" charset="0"/>
                <a:cs typeface="Arial" pitchFamily="34" charset="0"/>
              </a:rPr>
              <a:t>, Química, Biología, …</a:t>
            </a:r>
          </a:p>
          <a:p>
            <a:pPr algn="just"/>
            <a:r>
              <a:rPr lang="es-ES" sz="2000" dirty="0">
                <a:latin typeface="Arial" pitchFamily="34" charset="0"/>
                <a:cs typeface="Arial" pitchFamily="34" charset="0"/>
              </a:rPr>
              <a:t>Las ciencias sociales, que estudian el comportamiento humano y las sociedades. Ejemplo: Antropología, Psicología, ….</a:t>
            </a:r>
          </a:p>
        </p:txBody>
      </p:sp>
      <p:sp>
        <p:nvSpPr>
          <p:cNvPr id="6" name="5 Marcador de número de diapositiva"/>
          <p:cNvSpPr>
            <a:spLocks noGrp="1"/>
          </p:cNvSpPr>
          <p:nvPr>
            <p:ph type="sldNum" sz="quarter" idx="12"/>
          </p:nvPr>
        </p:nvSpPr>
        <p:spPr/>
        <p:txBody>
          <a:bodyPr/>
          <a:lstStyle/>
          <a:p>
            <a:pPr>
              <a:defRPr/>
            </a:pPr>
            <a:fld id="{C214611D-8B3E-47A4-8EDD-2B1AC262E3C8}" type="slidenum">
              <a:rPr lang="es-CO" smtClean="0"/>
              <a:pPr>
                <a:defRPr/>
              </a:pPr>
              <a:t>5</a:t>
            </a:fld>
            <a:endParaRPr lang="es-CO" dirty="0"/>
          </a:p>
        </p:txBody>
      </p:sp>
    </p:spTree>
    <p:extLst>
      <p:ext uri="{BB962C8B-B14F-4D97-AF65-F5344CB8AC3E}">
        <p14:creationId xmlns:p14="http://schemas.microsoft.com/office/powerpoint/2010/main" val="231431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1" end="1"/>
                                            </p:txEl>
                                          </p:spTgt>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2" dur="1000"/>
                                        <p:tgtEl>
                                          <p:spTgt spid="3">
                                            <p:txEl>
                                              <p:pRg st="2" end="2"/>
                                            </p:txEl>
                                          </p:spTgt>
                                        </p:tgtEl>
                                      </p:cBhvr>
                                    </p:animEffect>
                                  </p:childTnLst>
                                </p:cTn>
                              </p:par>
                              <p:par>
                                <p:cTn id="23" presetID="31" presetClass="entr" presetSubtype="0" fill="hold" nodeType="withEffect">
                                  <p:stCondLst>
                                    <p:cond delay="0"/>
                                  </p:stCondLst>
                                  <p:childTnLst>
                                    <p:set>
                                      <p:cBhvr>
                                        <p:cTn id="24" dur="1" fill="hold">
                                          <p:stCondLst>
                                            <p:cond delay="0"/>
                                          </p:stCondLst>
                                        </p:cTn>
                                        <p:tgtEl>
                                          <p:spTgt spid="1027"/>
                                        </p:tgtEl>
                                        <p:attrNameLst>
                                          <p:attrName>style.visibility</p:attrName>
                                        </p:attrNameLst>
                                      </p:cBhvr>
                                      <p:to>
                                        <p:strVal val="visible"/>
                                      </p:to>
                                    </p:set>
                                    <p:anim calcmode="lin" valueType="num">
                                      <p:cBhvr>
                                        <p:cTn id="25" dur="1000" fill="hold"/>
                                        <p:tgtEl>
                                          <p:spTgt spid="1027"/>
                                        </p:tgtEl>
                                        <p:attrNameLst>
                                          <p:attrName>ppt_w</p:attrName>
                                        </p:attrNameLst>
                                      </p:cBhvr>
                                      <p:tavLst>
                                        <p:tav tm="0">
                                          <p:val>
                                            <p:fltVal val="0"/>
                                          </p:val>
                                        </p:tav>
                                        <p:tav tm="100000">
                                          <p:val>
                                            <p:strVal val="#ppt_w"/>
                                          </p:val>
                                        </p:tav>
                                      </p:tavLst>
                                    </p:anim>
                                    <p:anim calcmode="lin" valueType="num">
                                      <p:cBhvr>
                                        <p:cTn id="26" dur="1000" fill="hold"/>
                                        <p:tgtEl>
                                          <p:spTgt spid="1027"/>
                                        </p:tgtEl>
                                        <p:attrNameLst>
                                          <p:attrName>ppt_h</p:attrName>
                                        </p:attrNameLst>
                                      </p:cBhvr>
                                      <p:tavLst>
                                        <p:tav tm="0">
                                          <p:val>
                                            <p:fltVal val="0"/>
                                          </p:val>
                                        </p:tav>
                                        <p:tav tm="100000">
                                          <p:val>
                                            <p:strVal val="#ppt_h"/>
                                          </p:val>
                                        </p:tav>
                                      </p:tavLst>
                                    </p:anim>
                                    <p:anim calcmode="lin" valueType="num">
                                      <p:cBhvr>
                                        <p:cTn id="27" dur="1000" fill="hold"/>
                                        <p:tgtEl>
                                          <p:spTgt spid="1027"/>
                                        </p:tgtEl>
                                        <p:attrNameLst>
                                          <p:attrName>style.rotation</p:attrName>
                                        </p:attrNameLst>
                                      </p:cBhvr>
                                      <p:tavLst>
                                        <p:tav tm="0">
                                          <p:val>
                                            <p:fltVal val="90"/>
                                          </p:val>
                                        </p:tav>
                                        <p:tav tm="100000">
                                          <p:val>
                                            <p:fltVal val="0"/>
                                          </p:val>
                                        </p:tav>
                                      </p:tavLst>
                                    </p:anim>
                                    <p:animEffect transition="in" filter="fade">
                                      <p:cBhvr>
                                        <p:cTn id="28" dur="1000"/>
                                        <p:tgtEl>
                                          <p:spTgt spid="1027"/>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1000" fill="hold"/>
                                        <p:tgtEl>
                                          <p:spTgt spid="2"/>
                                        </p:tgtEl>
                                        <p:attrNameLst>
                                          <p:attrName>ppt_w</p:attrName>
                                        </p:attrNameLst>
                                      </p:cBhvr>
                                      <p:tavLst>
                                        <p:tav tm="0">
                                          <p:val>
                                            <p:fltVal val="0"/>
                                          </p:val>
                                        </p:tav>
                                        <p:tav tm="100000">
                                          <p:val>
                                            <p:strVal val="#ppt_w"/>
                                          </p:val>
                                        </p:tav>
                                      </p:tavLst>
                                    </p:anim>
                                    <p:anim calcmode="lin" valueType="num">
                                      <p:cBhvr>
                                        <p:cTn id="32" dur="1000" fill="hold"/>
                                        <p:tgtEl>
                                          <p:spTgt spid="2"/>
                                        </p:tgtEl>
                                        <p:attrNameLst>
                                          <p:attrName>ppt_h</p:attrName>
                                        </p:attrNameLst>
                                      </p:cBhvr>
                                      <p:tavLst>
                                        <p:tav tm="0">
                                          <p:val>
                                            <p:fltVal val="0"/>
                                          </p:val>
                                        </p:tav>
                                        <p:tav tm="100000">
                                          <p:val>
                                            <p:strVal val="#ppt_h"/>
                                          </p:val>
                                        </p:tav>
                                      </p:tavLst>
                                    </p:anim>
                                    <p:anim calcmode="lin" valueType="num">
                                      <p:cBhvr>
                                        <p:cTn id="33" dur="1000" fill="hold"/>
                                        <p:tgtEl>
                                          <p:spTgt spid="2"/>
                                        </p:tgtEl>
                                        <p:attrNameLst>
                                          <p:attrName>style.rotation</p:attrName>
                                        </p:attrNameLst>
                                      </p:cBhvr>
                                      <p:tavLst>
                                        <p:tav tm="0">
                                          <p:val>
                                            <p:fltVal val="90"/>
                                          </p:val>
                                        </p:tav>
                                        <p:tav tm="100000">
                                          <p:val>
                                            <p:fltVal val="0"/>
                                          </p:val>
                                        </p:tav>
                                      </p:tavLst>
                                    </p:anim>
                                    <p:animEffect transition="in" filter="fade">
                                      <p:cBhvr>
                                        <p:cTn id="3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611560" y="463668"/>
            <a:ext cx="7467600" cy="1143000"/>
          </a:xfrm>
          <a:prstGeom prst="rect">
            <a:avLst/>
          </a:prstGeom>
        </p:spPr>
        <p:txBody>
          <a:bodyPr/>
          <a:lstStyle/>
          <a:p>
            <a:r>
              <a:rPr lang="es-PE" dirty="0" smtClean="0"/>
              <a:t>Ciencia</a:t>
            </a:r>
            <a:endParaRPr lang="es-ES" dirty="0"/>
          </a:p>
        </p:txBody>
      </p:sp>
      <p:sp>
        <p:nvSpPr>
          <p:cNvPr id="3" name="2 Marcador de contenido"/>
          <p:cNvSpPr>
            <a:spLocks noGrp="1"/>
          </p:cNvSpPr>
          <p:nvPr>
            <p:ph sz="half" idx="4294967295"/>
          </p:nvPr>
        </p:nvSpPr>
        <p:spPr>
          <a:xfrm>
            <a:off x="4499992" y="1484784"/>
            <a:ext cx="4464496" cy="1936157"/>
          </a:xfrm>
          <a:prstGeom prst="rect">
            <a:avLst/>
          </a:prstGeom>
        </p:spPr>
        <p:txBody>
          <a:bodyPr/>
          <a:lstStyle/>
          <a:p>
            <a:pPr marL="0" indent="0" algn="just">
              <a:buNone/>
            </a:pPr>
            <a:r>
              <a:rPr lang="es-ES" sz="2400" dirty="0" smtClean="0">
                <a:latin typeface="Arial" pitchFamily="34" charset="0"/>
                <a:cs typeface="Arial" pitchFamily="34" charset="0"/>
              </a:rPr>
              <a:t>Estos </a:t>
            </a:r>
            <a:r>
              <a:rPr lang="es-ES" sz="2400" dirty="0">
                <a:latin typeface="Arial" pitchFamily="34" charset="0"/>
                <a:cs typeface="Arial" pitchFamily="34" charset="0"/>
              </a:rPr>
              <a:t>campos conforman las </a:t>
            </a:r>
            <a:r>
              <a:rPr lang="es-ES" sz="2400" b="1" dirty="0">
                <a:latin typeface="Arial" pitchFamily="34" charset="0"/>
                <a:cs typeface="Arial" pitchFamily="34" charset="0"/>
              </a:rPr>
              <a:t>ciencias empíricas</a:t>
            </a:r>
            <a:r>
              <a:rPr lang="es-ES" sz="2400" dirty="0">
                <a:latin typeface="Arial" pitchFamily="34" charset="0"/>
                <a:cs typeface="Arial" pitchFamily="34" charset="0"/>
              </a:rPr>
              <a:t>, lo que quiere decir, que el conocimiento proviene de fenómenos observables y capaces de ser evaluados por otros investigadores que trabajen bajo las mismas condiciones.</a:t>
            </a:r>
          </a:p>
        </p:txBody>
      </p:sp>
      <p:sp>
        <p:nvSpPr>
          <p:cNvPr id="6" name="5 Marcador de número de diapositiva"/>
          <p:cNvSpPr>
            <a:spLocks noGrp="1"/>
          </p:cNvSpPr>
          <p:nvPr>
            <p:ph type="sldNum" sz="quarter" idx="12"/>
          </p:nvPr>
        </p:nvSpPr>
        <p:spPr/>
        <p:txBody>
          <a:bodyPr/>
          <a:lstStyle/>
          <a:p>
            <a:pPr>
              <a:defRPr/>
            </a:pPr>
            <a:fld id="{C214611D-8B3E-47A4-8EDD-2B1AC262E3C8}" type="slidenum">
              <a:rPr lang="es-CO" smtClean="0"/>
              <a:pPr>
                <a:defRPr/>
              </a:pPr>
              <a:t>6</a:t>
            </a:fld>
            <a:endParaRPr lang="es-CO" dirty="0"/>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82" y="1268760"/>
            <a:ext cx="4323794" cy="55530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5746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par>
                                <p:cTn id="17" presetID="3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611560" y="476672"/>
            <a:ext cx="7467600" cy="1143000"/>
          </a:xfrm>
          <a:prstGeom prst="rect">
            <a:avLst/>
          </a:prstGeom>
        </p:spPr>
        <p:txBody>
          <a:bodyPr/>
          <a:lstStyle/>
          <a:p>
            <a:r>
              <a:rPr lang="es-PE" dirty="0" smtClean="0"/>
              <a:t>Ciencia</a:t>
            </a:r>
            <a:endParaRPr lang="es-E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786" y="1340768"/>
            <a:ext cx="7313541" cy="5517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Marcador de contenido"/>
          <p:cNvSpPr>
            <a:spLocks noGrp="1"/>
          </p:cNvSpPr>
          <p:nvPr>
            <p:ph sz="half" idx="4294967295"/>
          </p:nvPr>
        </p:nvSpPr>
        <p:spPr>
          <a:xfrm>
            <a:off x="698651" y="1412776"/>
            <a:ext cx="7758138" cy="2592288"/>
          </a:xfrm>
          <a:prstGeom prst="rect">
            <a:avLst/>
          </a:prstGeom>
        </p:spPr>
        <p:txBody>
          <a:bodyPr/>
          <a:lstStyle/>
          <a:p>
            <a:pPr marL="0" indent="0" algn="just">
              <a:buNone/>
            </a:pPr>
            <a:r>
              <a:rPr lang="es-ES" sz="2000" dirty="0">
                <a:latin typeface="Arial" pitchFamily="34" charset="0"/>
                <a:cs typeface="Arial" pitchFamily="34" charset="0"/>
              </a:rPr>
              <a:t>La </a:t>
            </a:r>
            <a:r>
              <a:rPr lang="es-ES" sz="2000" b="1" dirty="0">
                <a:latin typeface="Arial" pitchFamily="34" charset="0"/>
                <a:cs typeface="Arial" pitchFamily="34" charset="0"/>
              </a:rPr>
              <a:t>ciencia formal</a:t>
            </a:r>
            <a:r>
              <a:rPr lang="es-ES" sz="2000" dirty="0">
                <a:latin typeface="Arial" pitchFamily="34" charset="0"/>
                <a:cs typeface="Arial" pitchFamily="34" charset="0"/>
              </a:rPr>
              <a:t>, como las matemáticas y la estadística, algunas veces se clasifica como el tercer grupo de las ciencias, teniendo tanto semejanzas como diferencias con respecto a las ciencias naturales o a las ciencias sociales.    Resulta similar a otras disciplinas en la medida en que se trata de un estudio sistemático, objetivo y cuidadoso de un área del conocimiento. Es diferente debido a que su método para verificar este conocimiento es a priori y no empírico.</a:t>
            </a:r>
          </a:p>
        </p:txBody>
      </p:sp>
      <p:sp>
        <p:nvSpPr>
          <p:cNvPr id="6" name="5 Marcador de número de diapositiva"/>
          <p:cNvSpPr>
            <a:spLocks noGrp="1"/>
          </p:cNvSpPr>
          <p:nvPr>
            <p:ph type="sldNum" sz="quarter" idx="12"/>
          </p:nvPr>
        </p:nvSpPr>
        <p:spPr/>
        <p:txBody>
          <a:bodyPr/>
          <a:lstStyle/>
          <a:p>
            <a:pPr>
              <a:defRPr/>
            </a:pPr>
            <a:fld id="{C214611D-8B3E-47A4-8EDD-2B1AC262E3C8}" type="slidenum">
              <a:rPr lang="es-CO" smtClean="0"/>
              <a:pPr>
                <a:defRPr/>
              </a:pPr>
              <a:t>7</a:t>
            </a:fld>
            <a:endParaRPr lang="es-CO"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3823244"/>
            <a:ext cx="4086700" cy="24860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42435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par>
                                <p:cTn id="17" presetID="31" presetClass="entr" presetSubtype="0" fill="hold" nodeType="withEffect">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cBhvr>
                                        <p:cTn id="19" dur="1000" fill="hold"/>
                                        <p:tgtEl>
                                          <p:spTgt spid="3075"/>
                                        </p:tgtEl>
                                        <p:attrNameLst>
                                          <p:attrName>ppt_w</p:attrName>
                                        </p:attrNameLst>
                                      </p:cBhvr>
                                      <p:tavLst>
                                        <p:tav tm="0">
                                          <p:val>
                                            <p:fltVal val="0"/>
                                          </p:val>
                                        </p:tav>
                                        <p:tav tm="100000">
                                          <p:val>
                                            <p:strVal val="#ppt_w"/>
                                          </p:val>
                                        </p:tav>
                                      </p:tavLst>
                                    </p:anim>
                                    <p:anim calcmode="lin" valueType="num">
                                      <p:cBhvr>
                                        <p:cTn id="20" dur="1000" fill="hold"/>
                                        <p:tgtEl>
                                          <p:spTgt spid="3075"/>
                                        </p:tgtEl>
                                        <p:attrNameLst>
                                          <p:attrName>ppt_h</p:attrName>
                                        </p:attrNameLst>
                                      </p:cBhvr>
                                      <p:tavLst>
                                        <p:tav tm="0">
                                          <p:val>
                                            <p:fltVal val="0"/>
                                          </p:val>
                                        </p:tav>
                                        <p:tav tm="100000">
                                          <p:val>
                                            <p:strVal val="#ppt_h"/>
                                          </p:val>
                                        </p:tav>
                                      </p:tavLst>
                                    </p:anim>
                                    <p:anim calcmode="lin" valueType="num">
                                      <p:cBhvr>
                                        <p:cTn id="21" dur="1000" fill="hold"/>
                                        <p:tgtEl>
                                          <p:spTgt spid="3075"/>
                                        </p:tgtEl>
                                        <p:attrNameLst>
                                          <p:attrName>style.rotation</p:attrName>
                                        </p:attrNameLst>
                                      </p:cBhvr>
                                      <p:tavLst>
                                        <p:tav tm="0">
                                          <p:val>
                                            <p:fltVal val="90"/>
                                          </p:val>
                                        </p:tav>
                                        <p:tav tm="100000">
                                          <p:val>
                                            <p:fltVal val="0"/>
                                          </p:val>
                                        </p:tav>
                                      </p:tavLst>
                                    </p:anim>
                                    <p:animEffect transition="in" filter="fade">
                                      <p:cBhvr>
                                        <p:cTn id="22" dur="1000"/>
                                        <p:tgtEl>
                                          <p:spTgt spid="3075"/>
                                        </p:tgtEl>
                                      </p:cBhvr>
                                    </p:animEffect>
                                  </p:childTnLst>
                                </p:cTn>
                              </p:par>
                              <p:par>
                                <p:cTn id="23" presetID="31" presetClass="entr" presetSubtype="0" fill="hold" nodeType="withEffect">
                                  <p:stCondLst>
                                    <p:cond delay="0"/>
                                  </p:stCondLst>
                                  <p:childTnLst>
                                    <p:set>
                                      <p:cBhvr>
                                        <p:cTn id="24" dur="1" fill="hold">
                                          <p:stCondLst>
                                            <p:cond delay="0"/>
                                          </p:stCondLst>
                                        </p:cTn>
                                        <p:tgtEl>
                                          <p:spTgt spid="3074"/>
                                        </p:tgtEl>
                                        <p:attrNameLst>
                                          <p:attrName>style.visibility</p:attrName>
                                        </p:attrNameLst>
                                      </p:cBhvr>
                                      <p:to>
                                        <p:strVal val="visible"/>
                                      </p:to>
                                    </p:set>
                                    <p:anim calcmode="lin" valueType="num">
                                      <p:cBhvr>
                                        <p:cTn id="25" dur="1000" fill="hold"/>
                                        <p:tgtEl>
                                          <p:spTgt spid="3074"/>
                                        </p:tgtEl>
                                        <p:attrNameLst>
                                          <p:attrName>ppt_w</p:attrName>
                                        </p:attrNameLst>
                                      </p:cBhvr>
                                      <p:tavLst>
                                        <p:tav tm="0">
                                          <p:val>
                                            <p:fltVal val="0"/>
                                          </p:val>
                                        </p:tav>
                                        <p:tav tm="100000">
                                          <p:val>
                                            <p:strVal val="#ppt_w"/>
                                          </p:val>
                                        </p:tav>
                                      </p:tavLst>
                                    </p:anim>
                                    <p:anim calcmode="lin" valueType="num">
                                      <p:cBhvr>
                                        <p:cTn id="26" dur="1000" fill="hold"/>
                                        <p:tgtEl>
                                          <p:spTgt spid="3074"/>
                                        </p:tgtEl>
                                        <p:attrNameLst>
                                          <p:attrName>ppt_h</p:attrName>
                                        </p:attrNameLst>
                                      </p:cBhvr>
                                      <p:tavLst>
                                        <p:tav tm="0">
                                          <p:val>
                                            <p:fltVal val="0"/>
                                          </p:val>
                                        </p:tav>
                                        <p:tav tm="100000">
                                          <p:val>
                                            <p:strVal val="#ppt_h"/>
                                          </p:val>
                                        </p:tav>
                                      </p:tavLst>
                                    </p:anim>
                                    <p:anim calcmode="lin" valueType="num">
                                      <p:cBhvr>
                                        <p:cTn id="27" dur="1000" fill="hold"/>
                                        <p:tgtEl>
                                          <p:spTgt spid="3074"/>
                                        </p:tgtEl>
                                        <p:attrNameLst>
                                          <p:attrName>style.rotation</p:attrName>
                                        </p:attrNameLst>
                                      </p:cBhvr>
                                      <p:tavLst>
                                        <p:tav tm="0">
                                          <p:val>
                                            <p:fltVal val="90"/>
                                          </p:val>
                                        </p:tav>
                                        <p:tav tm="100000">
                                          <p:val>
                                            <p:fltVal val="0"/>
                                          </p:val>
                                        </p:tav>
                                      </p:tavLst>
                                    </p:anim>
                                    <p:animEffect transition="in" filter="fade">
                                      <p:cBhvr>
                                        <p:cTn id="28"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bwMode="auto">
          <a:xfrm>
            <a:off x="0" y="549275"/>
            <a:ext cx="9144000" cy="854075"/>
          </a:xfrm>
          <a:prstGeom prst="rect">
            <a:avLst/>
          </a:prstGeom>
          <a:noFill/>
          <a:ln>
            <a:miter lim="800000"/>
            <a:headEnd/>
            <a:tailEnd/>
          </a:ln>
        </p:spPr>
        <p:txBody>
          <a:bodyPr/>
          <a:lstStyle/>
          <a:p>
            <a:pPr eaLnBrk="1" hangingPunct="1"/>
            <a:r>
              <a:rPr lang="es-CO" dirty="0" smtClean="0"/>
              <a:t>La Tecnología</a:t>
            </a:r>
            <a:endParaRPr lang="es-ES" dirty="0" smtClean="0"/>
          </a:p>
        </p:txBody>
      </p:sp>
      <p:sp>
        <p:nvSpPr>
          <p:cNvPr id="19459" name="Rectangle 3"/>
          <p:cNvSpPr>
            <a:spLocks noGrp="1" noChangeArrowheads="1"/>
          </p:cNvSpPr>
          <p:nvPr>
            <p:ph idx="4294967295"/>
          </p:nvPr>
        </p:nvSpPr>
        <p:spPr bwMode="auto">
          <a:xfrm>
            <a:off x="395536" y="1556792"/>
            <a:ext cx="8208912" cy="2133600"/>
          </a:xfrm>
          <a:prstGeom prst="rect">
            <a:avLst/>
          </a:prstGeom>
          <a:noFill/>
          <a:ln>
            <a:miter lim="800000"/>
            <a:headEnd/>
            <a:tailEnd/>
          </a:ln>
        </p:spPr>
        <p:txBody>
          <a:bodyPr/>
          <a:lstStyle/>
          <a:p>
            <a:pPr marL="449263" lvl="1" indent="7938" algn="just" eaLnBrk="1" hangingPunct="1">
              <a:lnSpc>
                <a:spcPct val="110000"/>
              </a:lnSpc>
              <a:buClr>
                <a:schemeClr val="tx1"/>
              </a:buClr>
              <a:buFont typeface="Monotype Sorts" pitchFamily="2" charset="2"/>
              <a:buNone/>
            </a:pPr>
            <a:r>
              <a:rPr lang="es-ES" sz="2000" dirty="0">
                <a:latin typeface="Arial" charset="0"/>
              </a:rPr>
              <a:t>La tecnología es un concepto amplio que abarca un conjunto de técnicas, conocimientos y procesos, que sirven para el diseño y construcción de objetos para satisfacer necesidades humanas. </a:t>
            </a:r>
          </a:p>
          <a:p>
            <a:pPr marL="449263" lvl="1" indent="7938" algn="just" eaLnBrk="1" hangingPunct="1">
              <a:lnSpc>
                <a:spcPct val="110000"/>
              </a:lnSpc>
              <a:buClr>
                <a:schemeClr val="tx1"/>
              </a:buClr>
              <a:buFont typeface="Monotype Sorts" pitchFamily="2" charset="2"/>
              <a:buNone/>
            </a:pPr>
            <a:r>
              <a:rPr lang="es-ES" sz="2000" dirty="0">
                <a:latin typeface="Arial" charset="0"/>
              </a:rPr>
              <a:t>En la sociedad, la tecnología es consecuencia de la ciencia y la ingeniería, aunque muchos avances tecnológicos sean posteriores a estos dos conceptos</a:t>
            </a:r>
            <a:r>
              <a:rPr lang="es-ES" sz="2000" dirty="0" smtClean="0">
                <a:latin typeface="Arial" charset="0"/>
              </a:rPr>
              <a:t>.</a:t>
            </a:r>
            <a:endParaRPr lang="es-ES" sz="2000" dirty="0">
              <a:latin typeface="Arial"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3465594"/>
            <a:ext cx="4685928" cy="312116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 calcmode="lin" valueType="num">
                                      <p:cBhvr>
                                        <p:cTn id="9" dur="1000" fill="hold"/>
                                        <p:tgtEl>
                                          <p:spTgt spid="3074"/>
                                        </p:tgtEl>
                                        <p:attrNameLst>
                                          <p:attrName>style.rotation</p:attrName>
                                        </p:attrNameLst>
                                      </p:cBhvr>
                                      <p:tavLst>
                                        <p:tav tm="0">
                                          <p:val>
                                            <p:fltVal val="90"/>
                                          </p:val>
                                        </p:tav>
                                        <p:tav tm="100000">
                                          <p:val>
                                            <p:fltVal val="0"/>
                                          </p:val>
                                        </p:tav>
                                      </p:tavLst>
                                    </p:anim>
                                    <p:animEffect transition="in" filter="fade">
                                      <p:cBhvr>
                                        <p:cTn id="10" dur="1000"/>
                                        <p:tgtEl>
                                          <p:spTgt spid="307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9459">
                                            <p:bg/>
                                          </p:spTgt>
                                        </p:tgtEl>
                                        <p:attrNameLst>
                                          <p:attrName>style.visibility</p:attrName>
                                        </p:attrNameLst>
                                      </p:cBhvr>
                                      <p:to>
                                        <p:strVal val="visible"/>
                                      </p:to>
                                    </p:set>
                                    <p:anim calcmode="lin" valueType="num">
                                      <p:cBhvr>
                                        <p:cTn id="13" dur="1000" fill="hold"/>
                                        <p:tgtEl>
                                          <p:spTgt spid="19459">
                                            <p:bg/>
                                          </p:spTgt>
                                        </p:tgtEl>
                                        <p:attrNameLst>
                                          <p:attrName>ppt_w</p:attrName>
                                        </p:attrNameLst>
                                      </p:cBhvr>
                                      <p:tavLst>
                                        <p:tav tm="0">
                                          <p:val>
                                            <p:fltVal val="0"/>
                                          </p:val>
                                        </p:tav>
                                        <p:tav tm="100000">
                                          <p:val>
                                            <p:strVal val="#ppt_w"/>
                                          </p:val>
                                        </p:tav>
                                      </p:tavLst>
                                    </p:anim>
                                    <p:anim calcmode="lin" valueType="num">
                                      <p:cBhvr>
                                        <p:cTn id="14" dur="1000" fill="hold"/>
                                        <p:tgtEl>
                                          <p:spTgt spid="19459">
                                            <p:bg/>
                                          </p:spTgt>
                                        </p:tgtEl>
                                        <p:attrNameLst>
                                          <p:attrName>ppt_h</p:attrName>
                                        </p:attrNameLst>
                                      </p:cBhvr>
                                      <p:tavLst>
                                        <p:tav tm="0">
                                          <p:val>
                                            <p:fltVal val="0"/>
                                          </p:val>
                                        </p:tav>
                                        <p:tav tm="100000">
                                          <p:val>
                                            <p:strVal val="#ppt_h"/>
                                          </p:val>
                                        </p:tav>
                                      </p:tavLst>
                                    </p:anim>
                                    <p:anim calcmode="lin" valueType="num">
                                      <p:cBhvr>
                                        <p:cTn id="15" dur="1000" fill="hold"/>
                                        <p:tgtEl>
                                          <p:spTgt spid="19459">
                                            <p:bg/>
                                          </p:spTgt>
                                        </p:tgtEl>
                                        <p:attrNameLst>
                                          <p:attrName>style.rotation</p:attrName>
                                        </p:attrNameLst>
                                      </p:cBhvr>
                                      <p:tavLst>
                                        <p:tav tm="0">
                                          <p:val>
                                            <p:fltVal val="90"/>
                                          </p:val>
                                        </p:tav>
                                        <p:tav tm="100000">
                                          <p:val>
                                            <p:fltVal val="0"/>
                                          </p:val>
                                        </p:tav>
                                      </p:tavLst>
                                    </p:anim>
                                    <p:animEffect transition="in" filter="fade">
                                      <p:cBhvr>
                                        <p:cTn id="16" dur="1000"/>
                                        <p:tgtEl>
                                          <p:spTgt spid="19459">
                                            <p:bg/>
                                          </p:spTgt>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9459">
                                            <p:txEl>
                                              <p:pRg st="0" end="0"/>
                                            </p:txEl>
                                          </p:spTgt>
                                        </p:tgtEl>
                                        <p:attrNameLst>
                                          <p:attrName>style.visibility</p:attrName>
                                        </p:attrNameLst>
                                      </p:cBhvr>
                                      <p:to>
                                        <p:strVal val="visible"/>
                                      </p:to>
                                    </p:set>
                                    <p:anim calcmode="lin" valueType="num">
                                      <p:cBhvr>
                                        <p:cTn id="19" dur="1000" fill="hold"/>
                                        <p:tgtEl>
                                          <p:spTgt spid="19459">
                                            <p:txEl>
                                              <p:pRg st="0" end="0"/>
                                            </p:txEl>
                                          </p:spTgt>
                                        </p:tgtEl>
                                        <p:attrNameLst>
                                          <p:attrName>ppt_w</p:attrName>
                                        </p:attrNameLst>
                                      </p:cBhvr>
                                      <p:tavLst>
                                        <p:tav tm="0">
                                          <p:val>
                                            <p:fltVal val="0"/>
                                          </p:val>
                                        </p:tav>
                                        <p:tav tm="100000">
                                          <p:val>
                                            <p:strVal val="#ppt_w"/>
                                          </p:val>
                                        </p:tav>
                                      </p:tavLst>
                                    </p:anim>
                                    <p:anim calcmode="lin" valueType="num">
                                      <p:cBhvr>
                                        <p:cTn id="20" dur="1000" fill="hold"/>
                                        <p:tgtEl>
                                          <p:spTgt spid="19459">
                                            <p:txEl>
                                              <p:pRg st="0" end="0"/>
                                            </p:txEl>
                                          </p:spTgt>
                                        </p:tgtEl>
                                        <p:attrNameLst>
                                          <p:attrName>ppt_h</p:attrName>
                                        </p:attrNameLst>
                                      </p:cBhvr>
                                      <p:tavLst>
                                        <p:tav tm="0">
                                          <p:val>
                                            <p:fltVal val="0"/>
                                          </p:val>
                                        </p:tav>
                                        <p:tav tm="100000">
                                          <p:val>
                                            <p:strVal val="#ppt_h"/>
                                          </p:val>
                                        </p:tav>
                                      </p:tavLst>
                                    </p:anim>
                                    <p:anim calcmode="lin" valueType="num">
                                      <p:cBhvr>
                                        <p:cTn id="21" dur="1000" fill="hold"/>
                                        <p:tgtEl>
                                          <p:spTgt spid="19459">
                                            <p:txEl>
                                              <p:pRg st="0" end="0"/>
                                            </p:txEl>
                                          </p:spTgt>
                                        </p:tgtEl>
                                        <p:attrNameLst>
                                          <p:attrName>style.rotation</p:attrName>
                                        </p:attrNameLst>
                                      </p:cBhvr>
                                      <p:tavLst>
                                        <p:tav tm="0">
                                          <p:val>
                                            <p:fltVal val="90"/>
                                          </p:val>
                                        </p:tav>
                                        <p:tav tm="100000">
                                          <p:val>
                                            <p:fltVal val="0"/>
                                          </p:val>
                                        </p:tav>
                                      </p:tavLst>
                                    </p:anim>
                                    <p:animEffect transition="in" filter="fade">
                                      <p:cBhvr>
                                        <p:cTn id="22" dur="1000"/>
                                        <p:tgtEl>
                                          <p:spTgt spid="19459">
                                            <p:txEl>
                                              <p:pRg st="0" end="0"/>
                                            </p:txEl>
                                          </p:spTgt>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9459">
                                            <p:txEl>
                                              <p:pRg st="1" end="1"/>
                                            </p:txEl>
                                          </p:spTgt>
                                        </p:tgtEl>
                                        <p:attrNameLst>
                                          <p:attrName>style.visibility</p:attrName>
                                        </p:attrNameLst>
                                      </p:cBhvr>
                                      <p:to>
                                        <p:strVal val="visible"/>
                                      </p:to>
                                    </p:set>
                                    <p:anim calcmode="lin" valueType="num">
                                      <p:cBhvr>
                                        <p:cTn id="25" dur="1000" fill="hold"/>
                                        <p:tgtEl>
                                          <p:spTgt spid="19459">
                                            <p:txEl>
                                              <p:pRg st="1" end="1"/>
                                            </p:txEl>
                                          </p:spTgt>
                                        </p:tgtEl>
                                        <p:attrNameLst>
                                          <p:attrName>ppt_w</p:attrName>
                                        </p:attrNameLst>
                                      </p:cBhvr>
                                      <p:tavLst>
                                        <p:tav tm="0">
                                          <p:val>
                                            <p:fltVal val="0"/>
                                          </p:val>
                                        </p:tav>
                                        <p:tav tm="100000">
                                          <p:val>
                                            <p:strVal val="#ppt_w"/>
                                          </p:val>
                                        </p:tav>
                                      </p:tavLst>
                                    </p:anim>
                                    <p:anim calcmode="lin" valueType="num">
                                      <p:cBhvr>
                                        <p:cTn id="26" dur="1000" fill="hold"/>
                                        <p:tgtEl>
                                          <p:spTgt spid="19459">
                                            <p:txEl>
                                              <p:pRg st="1" end="1"/>
                                            </p:txEl>
                                          </p:spTgt>
                                        </p:tgtEl>
                                        <p:attrNameLst>
                                          <p:attrName>ppt_h</p:attrName>
                                        </p:attrNameLst>
                                      </p:cBhvr>
                                      <p:tavLst>
                                        <p:tav tm="0">
                                          <p:val>
                                            <p:fltVal val="0"/>
                                          </p:val>
                                        </p:tav>
                                        <p:tav tm="100000">
                                          <p:val>
                                            <p:strVal val="#ppt_h"/>
                                          </p:val>
                                        </p:tav>
                                      </p:tavLst>
                                    </p:anim>
                                    <p:anim calcmode="lin" valueType="num">
                                      <p:cBhvr>
                                        <p:cTn id="27" dur="1000" fill="hold"/>
                                        <p:tgtEl>
                                          <p:spTgt spid="19459">
                                            <p:txEl>
                                              <p:pRg st="1" end="1"/>
                                            </p:txEl>
                                          </p:spTgt>
                                        </p:tgtEl>
                                        <p:attrNameLst>
                                          <p:attrName>style.rotation</p:attrName>
                                        </p:attrNameLst>
                                      </p:cBhvr>
                                      <p:tavLst>
                                        <p:tav tm="0">
                                          <p:val>
                                            <p:fltVal val="90"/>
                                          </p:val>
                                        </p:tav>
                                        <p:tav tm="100000">
                                          <p:val>
                                            <p:fltVal val="0"/>
                                          </p:val>
                                        </p:tav>
                                      </p:tavLst>
                                    </p:anim>
                                    <p:animEffect transition="in" filter="fade">
                                      <p:cBhvr>
                                        <p:cTn id="28" dur="1000"/>
                                        <p:tgtEl>
                                          <p:spTgt spid="19459">
                                            <p:txEl>
                                              <p:pRg st="1" end="1"/>
                                            </p:txEl>
                                          </p:spTgt>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9458"/>
                                        </p:tgtEl>
                                        <p:attrNameLst>
                                          <p:attrName>style.visibility</p:attrName>
                                        </p:attrNameLst>
                                      </p:cBhvr>
                                      <p:to>
                                        <p:strVal val="visible"/>
                                      </p:to>
                                    </p:set>
                                    <p:anim calcmode="lin" valueType="num">
                                      <p:cBhvr>
                                        <p:cTn id="31" dur="1000" fill="hold"/>
                                        <p:tgtEl>
                                          <p:spTgt spid="19458"/>
                                        </p:tgtEl>
                                        <p:attrNameLst>
                                          <p:attrName>ppt_w</p:attrName>
                                        </p:attrNameLst>
                                      </p:cBhvr>
                                      <p:tavLst>
                                        <p:tav tm="0">
                                          <p:val>
                                            <p:fltVal val="0"/>
                                          </p:val>
                                        </p:tav>
                                        <p:tav tm="100000">
                                          <p:val>
                                            <p:strVal val="#ppt_w"/>
                                          </p:val>
                                        </p:tav>
                                      </p:tavLst>
                                    </p:anim>
                                    <p:anim calcmode="lin" valueType="num">
                                      <p:cBhvr>
                                        <p:cTn id="32" dur="1000" fill="hold"/>
                                        <p:tgtEl>
                                          <p:spTgt spid="19458"/>
                                        </p:tgtEl>
                                        <p:attrNameLst>
                                          <p:attrName>ppt_h</p:attrName>
                                        </p:attrNameLst>
                                      </p:cBhvr>
                                      <p:tavLst>
                                        <p:tav tm="0">
                                          <p:val>
                                            <p:fltVal val="0"/>
                                          </p:val>
                                        </p:tav>
                                        <p:tav tm="100000">
                                          <p:val>
                                            <p:strVal val="#ppt_h"/>
                                          </p:val>
                                        </p:tav>
                                      </p:tavLst>
                                    </p:anim>
                                    <p:anim calcmode="lin" valueType="num">
                                      <p:cBhvr>
                                        <p:cTn id="33" dur="1000" fill="hold"/>
                                        <p:tgtEl>
                                          <p:spTgt spid="19458"/>
                                        </p:tgtEl>
                                        <p:attrNameLst>
                                          <p:attrName>style.rotation</p:attrName>
                                        </p:attrNameLst>
                                      </p:cBhvr>
                                      <p:tavLst>
                                        <p:tav tm="0">
                                          <p:val>
                                            <p:fltVal val="90"/>
                                          </p:val>
                                        </p:tav>
                                        <p:tav tm="100000">
                                          <p:val>
                                            <p:fltVal val="0"/>
                                          </p:val>
                                        </p:tav>
                                      </p:tavLst>
                                    </p:anim>
                                    <p:animEffect transition="in" filter="fade">
                                      <p:cBhvr>
                                        <p:cTn id="34" dur="1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59"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bwMode="auto">
          <a:xfrm>
            <a:off x="0" y="541462"/>
            <a:ext cx="9144000" cy="854075"/>
          </a:xfrm>
          <a:prstGeom prst="rect">
            <a:avLst/>
          </a:prstGeom>
          <a:noFill/>
          <a:ln>
            <a:miter lim="800000"/>
            <a:headEnd/>
            <a:tailEnd/>
          </a:ln>
        </p:spPr>
        <p:txBody>
          <a:bodyPr/>
          <a:lstStyle/>
          <a:p>
            <a:pPr eaLnBrk="1" hangingPunct="1"/>
            <a:r>
              <a:rPr lang="es-CO" dirty="0" smtClean="0"/>
              <a:t>La Tecnología</a:t>
            </a:r>
            <a:endParaRPr lang="es-ES" dirty="0" smtClean="0"/>
          </a:p>
        </p:txBody>
      </p:sp>
      <p:sp>
        <p:nvSpPr>
          <p:cNvPr id="19459" name="Rectangle 3"/>
          <p:cNvSpPr>
            <a:spLocks noGrp="1" noChangeArrowheads="1"/>
          </p:cNvSpPr>
          <p:nvPr>
            <p:ph idx="4294967295"/>
          </p:nvPr>
        </p:nvSpPr>
        <p:spPr bwMode="auto">
          <a:xfrm>
            <a:off x="395536" y="1548979"/>
            <a:ext cx="8208912" cy="2133600"/>
          </a:xfrm>
          <a:prstGeom prst="rect">
            <a:avLst/>
          </a:prstGeom>
          <a:noFill/>
          <a:ln>
            <a:miter lim="800000"/>
            <a:headEnd/>
            <a:tailEnd/>
          </a:ln>
        </p:spPr>
        <p:txBody>
          <a:bodyPr/>
          <a:lstStyle/>
          <a:p>
            <a:pPr marL="449263" lvl="1" indent="7938" algn="just" eaLnBrk="1" hangingPunct="1">
              <a:lnSpc>
                <a:spcPct val="110000"/>
              </a:lnSpc>
              <a:buClr>
                <a:schemeClr val="tx1"/>
              </a:buClr>
              <a:buFont typeface="Monotype Sorts" pitchFamily="2" charset="2"/>
              <a:buNone/>
            </a:pPr>
            <a:r>
              <a:rPr lang="es-ES" sz="2000" dirty="0">
                <a:latin typeface="Arial" pitchFamily="34" charset="0"/>
                <a:cs typeface="Arial" pitchFamily="34" charset="0"/>
              </a:rPr>
              <a:t>Técnica: es él o los procedimiento puestos en practica a realizar una actividad (construir algo, efectuar una medición o un análisis, conducir un auto, tocar el piano, vender algo, nadar, etc.), así como también la pericia o capacidad que se pone de manifiesto cuando se realiza una actividad. Estos procedimientos no excluyen la creatividad como uno de los integrantes de la técnica.</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3789040"/>
            <a:ext cx="2377058" cy="270892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3746411"/>
            <a:ext cx="3816424" cy="278280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396257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9459">
                                            <p:bg/>
                                          </p:spTgt>
                                        </p:tgtEl>
                                        <p:attrNameLst>
                                          <p:attrName>style.visibility</p:attrName>
                                        </p:attrNameLst>
                                      </p:cBhvr>
                                      <p:to>
                                        <p:strVal val="visible"/>
                                      </p:to>
                                    </p:set>
                                    <p:anim calcmode="lin" valueType="num">
                                      <p:cBhvr>
                                        <p:cTn id="7" dur="1000" fill="hold"/>
                                        <p:tgtEl>
                                          <p:spTgt spid="19459">
                                            <p:bg/>
                                          </p:spTgt>
                                        </p:tgtEl>
                                        <p:attrNameLst>
                                          <p:attrName>ppt_w</p:attrName>
                                        </p:attrNameLst>
                                      </p:cBhvr>
                                      <p:tavLst>
                                        <p:tav tm="0">
                                          <p:val>
                                            <p:fltVal val="0"/>
                                          </p:val>
                                        </p:tav>
                                        <p:tav tm="100000">
                                          <p:val>
                                            <p:strVal val="#ppt_w"/>
                                          </p:val>
                                        </p:tav>
                                      </p:tavLst>
                                    </p:anim>
                                    <p:anim calcmode="lin" valueType="num">
                                      <p:cBhvr>
                                        <p:cTn id="8" dur="1000" fill="hold"/>
                                        <p:tgtEl>
                                          <p:spTgt spid="19459">
                                            <p:bg/>
                                          </p:spTgt>
                                        </p:tgtEl>
                                        <p:attrNameLst>
                                          <p:attrName>ppt_h</p:attrName>
                                        </p:attrNameLst>
                                      </p:cBhvr>
                                      <p:tavLst>
                                        <p:tav tm="0">
                                          <p:val>
                                            <p:fltVal val="0"/>
                                          </p:val>
                                        </p:tav>
                                        <p:tav tm="100000">
                                          <p:val>
                                            <p:strVal val="#ppt_h"/>
                                          </p:val>
                                        </p:tav>
                                      </p:tavLst>
                                    </p:anim>
                                    <p:anim calcmode="lin" valueType="num">
                                      <p:cBhvr>
                                        <p:cTn id="9" dur="1000" fill="hold"/>
                                        <p:tgtEl>
                                          <p:spTgt spid="19459">
                                            <p:bg/>
                                          </p:spTgt>
                                        </p:tgtEl>
                                        <p:attrNameLst>
                                          <p:attrName>style.rotation</p:attrName>
                                        </p:attrNameLst>
                                      </p:cBhvr>
                                      <p:tavLst>
                                        <p:tav tm="0">
                                          <p:val>
                                            <p:fltVal val="90"/>
                                          </p:val>
                                        </p:tav>
                                        <p:tav tm="100000">
                                          <p:val>
                                            <p:fltVal val="0"/>
                                          </p:val>
                                        </p:tav>
                                      </p:tavLst>
                                    </p:anim>
                                    <p:animEffect transition="in" filter="fade">
                                      <p:cBhvr>
                                        <p:cTn id="10" dur="1000"/>
                                        <p:tgtEl>
                                          <p:spTgt spid="19459">
                                            <p:bg/>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9459">
                                            <p:txEl>
                                              <p:pRg st="0" end="0"/>
                                            </p:txEl>
                                          </p:spTgt>
                                        </p:tgtEl>
                                        <p:attrNameLst>
                                          <p:attrName>style.visibility</p:attrName>
                                        </p:attrNameLst>
                                      </p:cBhvr>
                                      <p:to>
                                        <p:strVal val="visible"/>
                                      </p:to>
                                    </p:set>
                                    <p:anim calcmode="lin" valueType="num">
                                      <p:cBhvr>
                                        <p:cTn id="13" dur="1000" fill="hold"/>
                                        <p:tgtEl>
                                          <p:spTgt spid="19459">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19459">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19459">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19459">
                                            <p:txEl>
                                              <p:pRg st="0" end="0"/>
                                            </p:txEl>
                                          </p:spTgt>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9458"/>
                                        </p:tgtEl>
                                        <p:attrNameLst>
                                          <p:attrName>style.visibility</p:attrName>
                                        </p:attrNameLst>
                                      </p:cBhvr>
                                      <p:to>
                                        <p:strVal val="visible"/>
                                      </p:to>
                                    </p:set>
                                    <p:anim calcmode="lin" valueType="num">
                                      <p:cBhvr>
                                        <p:cTn id="19" dur="1000" fill="hold"/>
                                        <p:tgtEl>
                                          <p:spTgt spid="19458"/>
                                        </p:tgtEl>
                                        <p:attrNameLst>
                                          <p:attrName>ppt_w</p:attrName>
                                        </p:attrNameLst>
                                      </p:cBhvr>
                                      <p:tavLst>
                                        <p:tav tm="0">
                                          <p:val>
                                            <p:fltVal val="0"/>
                                          </p:val>
                                        </p:tav>
                                        <p:tav tm="100000">
                                          <p:val>
                                            <p:strVal val="#ppt_w"/>
                                          </p:val>
                                        </p:tav>
                                      </p:tavLst>
                                    </p:anim>
                                    <p:anim calcmode="lin" valueType="num">
                                      <p:cBhvr>
                                        <p:cTn id="20" dur="1000" fill="hold"/>
                                        <p:tgtEl>
                                          <p:spTgt spid="19458"/>
                                        </p:tgtEl>
                                        <p:attrNameLst>
                                          <p:attrName>ppt_h</p:attrName>
                                        </p:attrNameLst>
                                      </p:cBhvr>
                                      <p:tavLst>
                                        <p:tav tm="0">
                                          <p:val>
                                            <p:fltVal val="0"/>
                                          </p:val>
                                        </p:tav>
                                        <p:tav tm="100000">
                                          <p:val>
                                            <p:strVal val="#ppt_h"/>
                                          </p:val>
                                        </p:tav>
                                      </p:tavLst>
                                    </p:anim>
                                    <p:anim calcmode="lin" valueType="num">
                                      <p:cBhvr>
                                        <p:cTn id="21" dur="1000" fill="hold"/>
                                        <p:tgtEl>
                                          <p:spTgt spid="19458"/>
                                        </p:tgtEl>
                                        <p:attrNameLst>
                                          <p:attrName>style.rotation</p:attrName>
                                        </p:attrNameLst>
                                      </p:cBhvr>
                                      <p:tavLst>
                                        <p:tav tm="0">
                                          <p:val>
                                            <p:fltVal val="90"/>
                                          </p:val>
                                        </p:tav>
                                        <p:tav tm="100000">
                                          <p:val>
                                            <p:fltVal val="0"/>
                                          </p:val>
                                        </p:tav>
                                      </p:tavLst>
                                    </p:anim>
                                    <p:animEffect transition="in" filter="fade">
                                      <p:cBhvr>
                                        <p:cTn id="22" dur="1000"/>
                                        <p:tgtEl>
                                          <p:spTgt spid="19458"/>
                                        </p:tgtEl>
                                      </p:cBhvr>
                                    </p:animEffect>
                                  </p:childTnLst>
                                </p:cTn>
                              </p:par>
                              <p:par>
                                <p:cTn id="23" presetID="31" presetClass="entr" presetSubtype="0" fill="hold" nodeType="withEffect">
                                  <p:stCondLst>
                                    <p:cond delay="0"/>
                                  </p:stCondLst>
                                  <p:childTnLst>
                                    <p:set>
                                      <p:cBhvr>
                                        <p:cTn id="24" dur="1" fill="hold">
                                          <p:stCondLst>
                                            <p:cond delay="0"/>
                                          </p:stCondLst>
                                        </p:cTn>
                                        <p:tgtEl>
                                          <p:spTgt spid="5123"/>
                                        </p:tgtEl>
                                        <p:attrNameLst>
                                          <p:attrName>style.visibility</p:attrName>
                                        </p:attrNameLst>
                                      </p:cBhvr>
                                      <p:to>
                                        <p:strVal val="visible"/>
                                      </p:to>
                                    </p:set>
                                    <p:anim calcmode="lin" valueType="num">
                                      <p:cBhvr>
                                        <p:cTn id="25" dur="1000" fill="hold"/>
                                        <p:tgtEl>
                                          <p:spTgt spid="5123"/>
                                        </p:tgtEl>
                                        <p:attrNameLst>
                                          <p:attrName>ppt_w</p:attrName>
                                        </p:attrNameLst>
                                      </p:cBhvr>
                                      <p:tavLst>
                                        <p:tav tm="0">
                                          <p:val>
                                            <p:fltVal val="0"/>
                                          </p:val>
                                        </p:tav>
                                        <p:tav tm="100000">
                                          <p:val>
                                            <p:strVal val="#ppt_w"/>
                                          </p:val>
                                        </p:tav>
                                      </p:tavLst>
                                    </p:anim>
                                    <p:anim calcmode="lin" valueType="num">
                                      <p:cBhvr>
                                        <p:cTn id="26" dur="1000" fill="hold"/>
                                        <p:tgtEl>
                                          <p:spTgt spid="5123"/>
                                        </p:tgtEl>
                                        <p:attrNameLst>
                                          <p:attrName>ppt_h</p:attrName>
                                        </p:attrNameLst>
                                      </p:cBhvr>
                                      <p:tavLst>
                                        <p:tav tm="0">
                                          <p:val>
                                            <p:fltVal val="0"/>
                                          </p:val>
                                        </p:tav>
                                        <p:tav tm="100000">
                                          <p:val>
                                            <p:strVal val="#ppt_h"/>
                                          </p:val>
                                        </p:tav>
                                      </p:tavLst>
                                    </p:anim>
                                    <p:anim calcmode="lin" valueType="num">
                                      <p:cBhvr>
                                        <p:cTn id="27" dur="1000" fill="hold"/>
                                        <p:tgtEl>
                                          <p:spTgt spid="5123"/>
                                        </p:tgtEl>
                                        <p:attrNameLst>
                                          <p:attrName>style.rotation</p:attrName>
                                        </p:attrNameLst>
                                      </p:cBhvr>
                                      <p:tavLst>
                                        <p:tav tm="0">
                                          <p:val>
                                            <p:fltVal val="90"/>
                                          </p:val>
                                        </p:tav>
                                        <p:tav tm="100000">
                                          <p:val>
                                            <p:fltVal val="0"/>
                                          </p:val>
                                        </p:tav>
                                      </p:tavLst>
                                    </p:anim>
                                    <p:animEffect transition="in" filter="fade">
                                      <p:cBhvr>
                                        <p:cTn id="28" dur="1000"/>
                                        <p:tgtEl>
                                          <p:spTgt spid="5123"/>
                                        </p:tgtEl>
                                      </p:cBhvr>
                                    </p:animEffect>
                                  </p:childTnLst>
                                </p:cTn>
                              </p:par>
                              <p:par>
                                <p:cTn id="29" presetID="31" presetClass="entr" presetSubtype="0" fill="hold" nodeType="withEffect">
                                  <p:stCondLst>
                                    <p:cond delay="0"/>
                                  </p:stCondLst>
                                  <p:childTnLst>
                                    <p:set>
                                      <p:cBhvr>
                                        <p:cTn id="30" dur="1" fill="hold">
                                          <p:stCondLst>
                                            <p:cond delay="0"/>
                                          </p:stCondLst>
                                        </p:cTn>
                                        <p:tgtEl>
                                          <p:spTgt spid="5122"/>
                                        </p:tgtEl>
                                        <p:attrNameLst>
                                          <p:attrName>style.visibility</p:attrName>
                                        </p:attrNameLst>
                                      </p:cBhvr>
                                      <p:to>
                                        <p:strVal val="visible"/>
                                      </p:to>
                                    </p:set>
                                    <p:anim calcmode="lin" valueType="num">
                                      <p:cBhvr>
                                        <p:cTn id="31" dur="1000" fill="hold"/>
                                        <p:tgtEl>
                                          <p:spTgt spid="5122"/>
                                        </p:tgtEl>
                                        <p:attrNameLst>
                                          <p:attrName>ppt_w</p:attrName>
                                        </p:attrNameLst>
                                      </p:cBhvr>
                                      <p:tavLst>
                                        <p:tav tm="0">
                                          <p:val>
                                            <p:fltVal val="0"/>
                                          </p:val>
                                        </p:tav>
                                        <p:tav tm="100000">
                                          <p:val>
                                            <p:strVal val="#ppt_w"/>
                                          </p:val>
                                        </p:tav>
                                      </p:tavLst>
                                    </p:anim>
                                    <p:anim calcmode="lin" valueType="num">
                                      <p:cBhvr>
                                        <p:cTn id="32" dur="1000" fill="hold"/>
                                        <p:tgtEl>
                                          <p:spTgt spid="5122"/>
                                        </p:tgtEl>
                                        <p:attrNameLst>
                                          <p:attrName>ppt_h</p:attrName>
                                        </p:attrNameLst>
                                      </p:cBhvr>
                                      <p:tavLst>
                                        <p:tav tm="0">
                                          <p:val>
                                            <p:fltVal val="0"/>
                                          </p:val>
                                        </p:tav>
                                        <p:tav tm="100000">
                                          <p:val>
                                            <p:strVal val="#ppt_h"/>
                                          </p:val>
                                        </p:tav>
                                      </p:tavLst>
                                    </p:anim>
                                    <p:anim calcmode="lin" valueType="num">
                                      <p:cBhvr>
                                        <p:cTn id="33" dur="1000" fill="hold"/>
                                        <p:tgtEl>
                                          <p:spTgt spid="5122"/>
                                        </p:tgtEl>
                                        <p:attrNameLst>
                                          <p:attrName>style.rotation</p:attrName>
                                        </p:attrNameLst>
                                      </p:cBhvr>
                                      <p:tavLst>
                                        <p:tav tm="0">
                                          <p:val>
                                            <p:fltVal val="90"/>
                                          </p:val>
                                        </p:tav>
                                        <p:tav tm="100000">
                                          <p:val>
                                            <p:fltVal val="0"/>
                                          </p:val>
                                        </p:tav>
                                      </p:tavLst>
                                    </p:anim>
                                    <p:animEffect transition="in" filter="fade">
                                      <p:cBhvr>
                                        <p:cTn id="34" dur="1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59" grpId="0" build="p" animBg="1"/>
    </p:bld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1592</TotalTime>
  <Words>1059</Words>
  <Application>Microsoft Office PowerPoint</Application>
  <PresentationFormat>On-screen Show (4:3)</PresentationFormat>
  <Paragraphs>64</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Tema di Office</vt:lpstr>
      <vt:lpstr>PowerPoint Presentation</vt:lpstr>
      <vt:lpstr>Ciencia</vt:lpstr>
      <vt:lpstr>Ciencia</vt:lpstr>
      <vt:lpstr>Ciencia</vt:lpstr>
      <vt:lpstr>Ciencia</vt:lpstr>
      <vt:lpstr>Ciencia</vt:lpstr>
      <vt:lpstr>Ciencia</vt:lpstr>
      <vt:lpstr>La Tecnología</vt:lpstr>
      <vt:lpstr>La Tecnología</vt:lpstr>
      <vt:lpstr>La Tecnología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 Investigación Tecnológica</vt:lpstr>
      <vt:lpstr>La Investigación Tecnológica</vt:lpstr>
      <vt:lpstr>La Investigación Tecnológica</vt:lpstr>
    </vt:vector>
  </TitlesOfParts>
  <Company>UNIVERSIDAD DEL CAUCA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METODOLOGIA DE LA INVESTIGACION</dc:title>
  <dc:creator>DEPARTAMENTO DE VIAS F.I.C.</dc:creator>
  <cp:lastModifiedBy>Pedro Chavez</cp:lastModifiedBy>
  <cp:revision>104</cp:revision>
  <dcterms:created xsi:type="dcterms:W3CDTF">2001-11-09T19:59:32Z</dcterms:created>
  <dcterms:modified xsi:type="dcterms:W3CDTF">2013-06-01T11:44:55Z</dcterms:modified>
</cp:coreProperties>
</file>